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5"/>
  </p:notesMasterIdLst>
  <p:sldIdLst>
    <p:sldId id="256" r:id="rId2"/>
    <p:sldId id="257" r:id="rId3"/>
    <p:sldId id="258" r:id="rId4"/>
    <p:sldId id="265" r:id="rId5"/>
    <p:sldId id="270" r:id="rId6"/>
    <p:sldId id="259" r:id="rId7"/>
    <p:sldId id="260" r:id="rId8"/>
    <p:sldId id="264" r:id="rId9"/>
    <p:sldId id="266" r:id="rId10"/>
    <p:sldId id="268" r:id="rId11"/>
    <p:sldId id="269" r:id="rId12"/>
    <p:sldId id="261" r:id="rId13"/>
    <p:sldId id="271" r:id="rId14"/>
    <p:sldId id="272" r:id="rId15"/>
    <p:sldId id="262" r:id="rId16"/>
    <p:sldId id="263" r:id="rId17"/>
    <p:sldId id="273" r:id="rId18"/>
    <p:sldId id="274" r:id="rId19"/>
    <p:sldId id="278" r:id="rId20"/>
    <p:sldId id="276" r:id="rId21"/>
    <p:sldId id="277" r:id="rId22"/>
    <p:sldId id="275" r:id="rId23"/>
    <p:sldId id="280" r:id="rId24"/>
    <p:sldId id="279" r:id="rId25"/>
    <p:sldId id="282" r:id="rId26"/>
    <p:sldId id="281" r:id="rId27"/>
    <p:sldId id="283" r:id="rId28"/>
    <p:sldId id="284" r:id="rId29"/>
    <p:sldId id="286" r:id="rId30"/>
    <p:sldId id="285" r:id="rId31"/>
    <p:sldId id="287" r:id="rId32"/>
    <p:sldId id="288" r:id="rId33"/>
    <p:sldId id="289" r:id="rId34"/>
    <p:sldId id="290" r:id="rId35"/>
    <p:sldId id="293" r:id="rId36"/>
    <p:sldId id="294" r:id="rId37"/>
    <p:sldId id="295" r:id="rId38"/>
    <p:sldId id="296" r:id="rId39"/>
    <p:sldId id="291" r:id="rId40"/>
    <p:sldId id="297" r:id="rId41"/>
    <p:sldId id="301" r:id="rId42"/>
    <p:sldId id="299" r:id="rId43"/>
    <p:sldId id="298" r:id="rId44"/>
  </p:sldIdLst>
  <p:sldSz cx="12192000" cy="6858000"/>
  <p:notesSz cx="6858000" cy="9144000"/>
  <p:embeddedFontLst>
    <p:embeddedFont>
      <p:font typeface="Lato" panose="020F0502020204030203" pitchFamily="34" charset="0"/>
      <p:regular r:id="rId46"/>
      <p:bold r:id="rId47"/>
      <p:italic r:id="rId48"/>
      <p:boldItalic r:id="rId49"/>
    </p:embeddedFont>
    <p:embeddedFont>
      <p:font typeface="Open Sans" panose="020B0606030504020204" pitchFamily="34" charset="0"/>
      <p:regular r:id="rId50"/>
      <p:bold r:id="rId51"/>
      <p:italic r:id="rId52"/>
    </p:embeddedFont>
    <p:embeddedFont>
      <p:font typeface="Open Sans" panose="020B0606030504020204" pitchFamily="34" charset="0"/>
      <p:regular r:id="rId50"/>
      <p:bold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53"/>
      </p:cViewPr>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“Good day everyone! We are Team 3, and we’re excited to present our project on Advanced Soybean Agriculture. This work explores machine learning-based approaches for identifying optimal soybean growth conditions by combining both unsupervised and supervised techniques.”</a:t>
            </a:r>
            <a:endParaRPr dirty="0"/>
          </a:p>
        </p:txBody>
      </p:sp>
      <p:sp>
        <p:nvSpPr>
          <p:cNvPr id="168" name="Google Shape;1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458B835E-6817-AB9A-073A-C1563A0C6772}"/>
            </a:ext>
          </a:extLst>
        </p:cNvPr>
        <p:cNvGrpSpPr/>
        <p:nvPr/>
      </p:nvGrpSpPr>
      <p:grpSpPr>
        <a:xfrm>
          <a:off x="0" y="0"/>
          <a:ext cx="0" cy="0"/>
          <a:chOff x="0" y="0"/>
          <a:chExt cx="0" cy="0"/>
        </a:xfrm>
      </p:grpSpPr>
      <p:sp>
        <p:nvSpPr>
          <p:cNvPr id="201" name="Google Shape;201;g34ecdf18a7d_2_355:notes">
            <a:extLst>
              <a:ext uri="{FF2B5EF4-FFF2-40B4-BE49-F238E27FC236}">
                <a16:creationId xmlns:a16="http://schemas.microsoft.com/office/drawing/2014/main" id="{32B5BB0E-9D4E-87FB-11E2-8DC20168D0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4ecdf18a7d_2_355:notes">
            <a:extLst>
              <a:ext uri="{FF2B5EF4-FFF2-40B4-BE49-F238E27FC236}">
                <a16:creationId xmlns:a16="http://schemas.microsoft.com/office/drawing/2014/main" id="{D44709FD-3BEB-9A04-58DD-FC0E3A0ABE5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34ecdf18a7d_2_355:notes">
            <a:extLst>
              <a:ext uri="{FF2B5EF4-FFF2-40B4-BE49-F238E27FC236}">
                <a16:creationId xmlns:a16="http://schemas.microsoft.com/office/drawing/2014/main" id="{DFBE1F3E-F897-6B81-2E65-18D2D581E61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503021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E129ADF7-A9E7-B1ED-7A3D-4AC5022F6E8A}"/>
            </a:ext>
          </a:extLst>
        </p:cNvPr>
        <p:cNvGrpSpPr/>
        <p:nvPr/>
      </p:nvGrpSpPr>
      <p:grpSpPr>
        <a:xfrm>
          <a:off x="0" y="0"/>
          <a:ext cx="0" cy="0"/>
          <a:chOff x="0" y="0"/>
          <a:chExt cx="0" cy="0"/>
        </a:xfrm>
      </p:grpSpPr>
      <p:sp>
        <p:nvSpPr>
          <p:cNvPr id="210" name="Google Shape;210;g34ecdf18a7d_2_363:notes">
            <a:extLst>
              <a:ext uri="{FF2B5EF4-FFF2-40B4-BE49-F238E27FC236}">
                <a16:creationId xmlns:a16="http://schemas.microsoft.com/office/drawing/2014/main" id="{C2F9158B-617B-A0CC-D2EA-22E922E252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4ecdf18a7d_2_363:notes">
            <a:extLst>
              <a:ext uri="{FF2B5EF4-FFF2-40B4-BE49-F238E27FC236}">
                <a16:creationId xmlns:a16="http://schemas.microsoft.com/office/drawing/2014/main" id="{5920A902-C401-3464-8411-7674F0C00EF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34ecdf18a7d_2_363:notes">
            <a:extLst>
              <a:ext uri="{FF2B5EF4-FFF2-40B4-BE49-F238E27FC236}">
                <a16:creationId xmlns:a16="http://schemas.microsoft.com/office/drawing/2014/main" id="{02ECFCB1-C89B-BF44-DE5E-F951940F434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3485752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4ecdf18a7d_2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4ecdf18a7d_2_3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34ecdf18a7d_2_3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B60EC9E-CA3A-BC0F-AB9F-DF5AF6BCA397}"/>
            </a:ext>
          </a:extLst>
        </p:cNvPr>
        <p:cNvGrpSpPr/>
        <p:nvPr/>
      </p:nvGrpSpPr>
      <p:grpSpPr>
        <a:xfrm>
          <a:off x="0" y="0"/>
          <a:ext cx="0" cy="0"/>
          <a:chOff x="0" y="0"/>
          <a:chExt cx="0" cy="0"/>
        </a:xfrm>
      </p:grpSpPr>
      <p:sp>
        <p:nvSpPr>
          <p:cNvPr id="210" name="Google Shape;210;g34ecdf18a7d_2_363:notes">
            <a:extLst>
              <a:ext uri="{FF2B5EF4-FFF2-40B4-BE49-F238E27FC236}">
                <a16:creationId xmlns:a16="http://schemas.microsoft.com/office/drawing/2014/main" id="{18792B8F-572E-E942-4BCF-AA2991EFD1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4ecdf18a7d_2_363:notes">
            <a:extLst>
              <a:ext uri="{FF2B5EF4-FFF2-40B4-BE49-F238E27FC236}">
                <a16:creationId xmlns:a16="http://schemas.microsoft.com/office/drawing/2014/main" id="{0C38CAA2-5397-47F1-8E17-6AD7B0D1BBC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34ecdf18a7d_2_363:notes">
            <a:extLst>
              <a:ext uri="{FF2B5EF4-FFF2-40B4-BE49-F238E27FC236}">
                <a16:creationId xmlns:a16="http://schemas.microsoft.com/office/drawing/2014/main" id="{5FE1877A-F88B-4FE4-C4A6-21BA1B0517D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353030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7FCA46C4-0305-8688-311E-A6C3D6945589}"/>
            </a:ext>
          </a:extLst>
        </p:cNvPr>
        <p:cNvGrpSpPr/>
        <p:nvPr/>
      </p:nvGrpSpPr>
      <p:grpSpPr>
        <a:xfrm>
          <a:off x="0" y="0"/>
          <a:ext cx="0" cy="0"/>
          <a:chOff x="0" y="0"/>
          <a:chExt cx="0" cy="0"/>
        </a:xfrm>
      </p:grpSpPr>
      <p:sp>
        <p:nvSpPr>
          <p:cNvPr id="210" name="Google Shape;210;g34ecdf18a7d_2_363:notes">
            <a:extLst>
              <a:ext uri="{FF2B5EF4-FFF2-40B4-BE49-F238E27FC236}">
                <a16:creationId xmlns:a16="http://schemas.microsoft.com/office/drawing/2014/main" id="{73148FC7-F4E9-756F-ACCE-8746274FA7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4ecdf18a7d_2_363:notes">
            <a:extLst>
              <a:ext uri="{FF2B5EF4-FFF2-40B4-BE49-F238E27FC236}">
                <a16:creationId xmlns:a16="http://schemas.microsoft.com/office/drawing/2014/main" id="{F5DACCE6-89EE-70AA-FC73-E86CC495E3A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34ecdf18a7d_2_363:notes">
            <a:extLst>
              <a:ext uri="{FF2B5EF4-FFF2-40B4-BE49-F238E27FC236}">
                <a16:creationId xmlns:a16="http://schemas.microsoft.com/office/drawing/2014/main" id="{51308B40-6D58-2A69-2DD8-08484A8B951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4220288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4ecdf18a7d_2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“We used clustering techniques like </a:t>
            </a:r>
            <a:r>
              <a:rPr lang="en-GB" dirty="0" err="1"/>
              <a:t>KMeans</a:t>
            </a:r>
            <a:r>
              <a:rPr lang="en-GB" dirty="0"/>
              <a:t> and </a:t>
            </a:r>
            <a:r>
              <a:rPr lang="en-GB" dirty="0" err="1"/>
              <a:t>KMedoids</a:t>
            </a:r>
            <a:r>
              <a:rPr lang="en-GB" dirty="0"/>
              <a:t>, selecting k=2 based on metrics like Silhouette Score, Davies-Bouldin, and </a:t>
            </a:r>
            <a:r>
              <a:rPr lang="en-GB" dirty="0" err="1"/>
              <a:t>Calinski-Harabasz</a:t>
            </a:r>
            <a:r>
              <a:rPr lang="en-GB" dirty="0"/>
              <a:t>. These helped us distinguish between good and poor production classes effectively.”</a:t>
            </a:r>
            <a:endParaRPr dirty="0"/>
          </a:p>
        </p:txBody>
      </p:sp>
      <p:sp>
        <p:nvSpPr>
          <p:cNvPr id="221" name="Google Shape;221;g34ecdf18a7d_2_3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4ecdf18a7d_2_3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4ecdf18a7d_2_3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“Visualizations show clear separation between the clusters. This step allowed us to label the data for use in supervised classification.”</a:t>
            </a:r>
            <a:endParaRPr dirty="0"/>
          </a:p>
        </p:txBody>
      </p:sp>
      <p:sp>
        <p:nvSpPr>
          <p:cNvPr id="230" name="Google Shape;230;g34ecdf18a7d_2_3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D906F7B8-DD83-08C7-503C-FAFEDAA3BE04}"/>
            </a:ext>
          </a:extLst>
        </p:cNvPr>
        <p:cNvGrpSpPr/>
        <p:nvPr/>
      </p:nvGrpSpPr>
      <p:grpSpPr>
        <a:xfrm>
          <a:off x="0" y="0"/>
          <a:ext cx="0" cy="0"/>
          <a:chOff x="0" y="0"/>
          <a:chExt cx="0" cy="0"/>
        </a:xfrm>
      </p:grpSpPr>
      <p:sp>
        <p:nvSpPr>
          <p:cNvPr id="228" name="Google Shape;228;g34ecdf18a7d_2_379:notes">
            <a:extLst>
              <a:ext uri="{FF2B5EF4-FFF2-40B4-BE49-F238E27FC236}">
                <a16:creationId xmlns:a16="http://schemas.microsoft.com/office/drawing/2014/main" id="{AD9B5F8C-1A7D-C305-0B62-0444CA170AA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4ecdf18a7d_2_379:notes">
            <a:extLst>
              <a:ext uri="{FF2B5EF4-FFF2-40B4-BE49-F238E27FC236}">
                <a16:creationId xmlns:a16="http://schemas.microsoft.com/office/drawing/2014/main" id="{59127B02-B727-D8BA-362A-048444B2E3A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34ecdf18a7d_2_379:notes">
            <a:extLst>
              <a:ext uri="{FF2B5EF4-FFF2-40B4-BE49-F238E27FC236}">
                <a16:creationId xmlns:a16="http://schemas.microsoft.com/office/drawing/2014/main" id="{3BF10566-9330-41B4-AF67-47251608514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266200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461B8ECE-12CB-418D-5C35-F046DB5F1FEB}"/>
            </a:ext>
          </a:extLst>
        </p:cNvPr>
        <p:cNvGrpSpPr/>
        <p:nvPr/>
      </p:nvGrpSpPr>
      <p:grpSpPr>
        <a:xfrm>
          <a:off x="0" y="0"/>
          <a:ext cx="0" cy="0"/>
          <a:chOff x="0" y="0"/>
          <a:chExt cx="0" cy="0"/>
        </a:xfrm>
      </p:grpSpPr>
      <p:sp>
        <p:nvSpPr>
          <p:cNvPr id="228" name="Google Shape;228;g34ecdf18a7d_2_379:notes">
            <a:extLst>
              <a:ext uri="{FF2B5EF4-FFF2-40B4-BE49-F238E27FC236}">
                <a16:creationId xmlns:a16="http://schemas.microsoft.com/office/drawing/2014/main" id="{D418734E-DB1B-D235-5ED6-BEBFCA966C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4ecdf18a7d_2_379:notes">
            <a:extLst>
              <a:ext uri="{FF2B5EF4-FFF2-40B4-BE49-F238E27FC236}">
                <a16:creationId xmlns:a16="http://schemas.microsoft.com/office/drawing/2014/main" id="{0BA87121-6E9C-642A-8872-33AC301E9F4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34ecdf18a7d_2_379:notes">
            <a:extLst>
              <a:ext uri="{FF2B5EF4-FFF2-40B4-BE49-F238E27FC236}">
                <a16:creationId xmlns:a16="http://schemas.microsoft.com/office/drawing/2014/main" id="{0AC1BA69-F714-D598-6588-FB2F4D029B7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3455093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E1698E67-8D49-6603-47DD-F1BD295F91FF}"/>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1CC71F75-B1E9-6558-5FD9-A352D5DFD3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7EEFA036-C70D-4A76-2A86-02FCEA3460C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C7C7DFC4-87E3-948F-09AF-DE6D92A6339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50391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“Here’s a brief outline of what we’ll cover today—from introduction to methodology, our experiments and results, followed by the conclusion and future scope.”</a:t>
            </a:r>
          </a:p>
        </p:txBody>
      </p:sp>
      <p:sp>
        <p:nvSpPr>
          <p:cNvPr id="177" name="Google Shape;1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9286FE61-465F-BD42-D112-E5CC16937753}"/>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77EB05B9-12FA-D527-537E-0E021C7663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BF1EE3B5-D98D-8428-5A0F-2E61B74B55D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3DB0AE8F-EE1C-7619-284E-EFB7EF274FD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370361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26342D09-96E1-2481-2D60-2665AB282926}"/>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DB84BF41-E80E-B0E1-3CDB-38ED5F0084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F2AAA6FD-E07B-4F8B-B94F-818F3D1514D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634C5340-F5BE-2155-E1F7-752ED681205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114916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04B172E9-1956-C0C5-85F3-CE66EB917CE8}"/>
            </a:ext>
          </a:extLst>
        </p:cNvPr>
        <p:cNvGrpSpPr/>
        <p:nvPr/>
      </p:nvGrpSpPr>
      <p:grpSpPr>
        <a:xfrm>
          <a:off x="0" y="0"/>
          <a:ext cx="0" cy="0"/>
          <a:chOff x="0" y="0"/>
          <a:chExt cx="0" cy="0"/>
        </a:xfrm>
      </p:grpSpPr>
      <p:sp>
        <p:nvSpPr>
          <p:cNvPr id="228" name="Google Shape;228;g34ecdf18a7d_2_379:notes">
            <a:extLst>
              <a:ext uri="{FF2B5EF4-FFF2-40B4-BE49-F238E27FC236}">
                <a16:creationId xmlns:a16="http://schemas.microsoft.com/office/drawing/2014/main" id="{390C24D3-CFC8-E4A7-C15E-5B5A78568E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4ecdf18a7d_2_379:notes">
            <a:extLst>
              <a:ext uri="{FF2B5EF4-FFF2-40B4-BE49-F238E27FC236}">
                <a16:creationId xmlns:a16="http://schemas.microsoft.com/office/drawing/2014/main" id="{8314747B-6328-CEE6-A6B7-079D3CFD134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34ecdf18a7d_2_379:notes">
            <a:extLst>
              <a:ext uri="{FF2B5EF4-FFF2-40B4-BE49-F238E27FC236}">
                <a16:creationId xmlns:a16="http://schemas.microsoft.com/office/drawing/2014/main" id="{A6CD7CC4-412A-6E38-9404-C91EDCAE3AE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591495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420E9A2C-6468-F5C9-2B0C-7B970AB6248C}"/>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6992AD6A-B4CC-6D65-1D78-CF64948C0D0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62CA2EA1-F7B5-CC78-ACD7-E741585D858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EC71AECD-5DC7-7062-847F-FCF7A864665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3755583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184FC22A-B9B1-368C-B6AD-B47CFC6F91A7}"/>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65EB37B4-2621-6D41-DF54-E7396C6021E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4BBD14F7-9137-D760-BDA0-76BA7CB8195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“We trained classifiers using input-only, output-only, and all parameters. Among various models tested, </a:t>
            </a:r>
            <a:r>
              <a:rPr lang="en-GB" dirty="0" err="1"/>
              <a:t>XGBoost</a:t>
            </a:r>
            <a:r>
              <a:rPr lang="en-GB" dirty="0"/>
              <a:t> on all features with </a:t>
            </a:r>
            <a:r>
              <a:rPr lang="en-GB" dirty="0" err="1"/>
              <a:t>KMeans</a:t>
            </a:r>
            <a:r>
              <a:rPr lang="en-GB" dirty="0"/>
              <a:t> clustering gave the best performance. We used </a:t>
            </a:r>
            <a:r>
              <a:rPr lang="en-GB" dirty="0" err="1"/>
              <a:t>GridSearchCV</a:t>
            </a:r>
            <a:r>
              <a:rPr lang="en-GB" dirty="0"/>
              <a:t> for hyperparameter tuning.”</a:t>
            </a:r>
            <a:endParaRPr dirty="0"/>
          </a:p>
        </p:txBody>
      </p:sp>
      <p:sp>
        <p:nvSpPr>
          <p:cNvPr id="221" name="Google Shape;221;g34ecdf18a7d_2_371:notes">
            <a:extLst>
              <a:ext uri="{FF2B5EF4-FFF2-40B4-BE49-F238E27FC236}">
                <a16:creationId xmlns:a16="http://schemas.microsoft.com/office/drawing/2014/main" id="{C73C23F0-3ED9-11F9-C68E-59FAFD903A8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881087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73DA2525-4666-769E-A5E0-98858746C445}"/>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22DD5C30-47B2-92C0-BAF6-C70BB9FF2C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CDA202C8-8321-80D1-7A95-F790D2D6052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471D5655-7103-845A-88CC-B557362032B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1905221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BB67E2C5-4612-8464-1DEE-B004C46578E4}"/>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B6DDD5A2-A37F-A0FB-CEFC-612B83CC939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DD286585-7483-E036-0658-9420607D85B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641FF69C-5442-55FE-3828-8B12F0EA2AF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3106660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689F4577-BB75-895C-573E-0289009476FE}"/>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370CD062-F673-95BC-0FC8-FCE56F63DC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4F0213FA-0102-8B56-DD85-05879D0E2CC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84CD1863-69F2-DD0C-F42C-8A76826652A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3877306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6A9104C2-B351-E9EB-AD5E-CF0ADFE98988}"/>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BD75BA33-0DAE-6453-1ABB-6A31F3FD5B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9C71B447-CFA3-B9DA-39DD-AA36BF43379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9D1ED54E-9110-D20D-1F2D-14E069FC845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1740398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5AD9FFF0-3E30-2D83-5511-E233DA1A7399}"/>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2F8623E5-2D9A-EF88-1055-D259A13FCC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888DAA52-C28B-AE8B-83E6-2EF8AEBB64D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693EB690-4AF1-9CC1-E072-C6B863DE929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2908483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4ecdf18a7d_2_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ecdf18a7d_2_3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“Soybean is globally important due to its protein-rich content and industrial uses. However, predicting its yield is challenging due to variability in genotype and environment. Our goal was to use machine learning—especially clustering and classification—to </a:t>
            </a:r>
            <a:r>
              <a:rPr lang="en-GB" dirty="0" err="1"/>
              <a:t>analyze</a:t>
            </a:r>
            <a:r>
              <a:rPr lang="en-GB" dirty="0"/>
              <a:t> patterns and provide actionable insights for improving yield.”</a:t>
            </a:r>
            <a:endParaRPr dirty="0"/>
          </a:p>
        </p:txBody>
      </p:sp>
      <p:sp>
        <p:nvSpPr>
          <p:cNvPr id="185" name="Google Shape;185;g34ecdf18a7d_2_3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5662E3C7-FC54-0389-D3FB-B58B1BF87127}"/>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E69846B9-5EF6-849B-520E-B7530A16D7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E0C28FCD-0375-8F3B-E87C-86C916C4EAF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CB373626-D74F-DD5B-2B76-A7C5BEEFD32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3769663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B7E4FCB7-C67B-EC6D-639D-AB33182CCF94}"/>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8AABFADF-DDBB-2352-1C51-DE5BAE1788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522DB27B-F5DC-F313-4B68-BD016786BA9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“Here’s a snapshot of our classification outcomes. The highest accuracy—</a:t>
            </a:r>
            <a:r>
              <a:rPr lang="en-GB" b="1" dirty="0"/>
              <a:t>95.45%</a:t>
            </a:r>
            <a:r>
              <a:rPr lang="en-GB" dirty="0"/>
              <a:t>—was achieved using </a:t>
            </a:r>
            <a:r>
              <a:rPr lang="en-GB" dirty="0" err="1"/>
              <a:t>XGBoost</a:t>
            </a:r>
            <a:r>
              <a:rPr lang="en-GB" dirty="0"/>
              <a:t> on all parameters with </a:t>
            </a:r>
            <a:r>
              <a:rPr lang="en-GB" dirty="0" err="1"/>
              <a:t>KMeans</a:t>
            </a:r>
            <a:r>
              <a:rPr lang="en-GB" dirty="0"/>
              <a:t>. Cross-validation showed good generalizability with a score of 92.64%.”</a:t>
            </a:r>
            <a:endParaRPr dirty="0"/>
          </a:p>
        </p:txBody>
      </p:sp>
      <p:sp>
        <p:nvSpPr>
          <p:cNvPr id="221" name="Google Shape;221;g34ecdf18a7d_2_371:notes">
            <a:extLst>
              <a:ext uri="{FF2B5EF4-FFF2-40B4-BE49-F238E27FC236}">
                <a16:creationId xmlns:a16="http://schemas.microsoft.com/office/drawing/2014/main" id="{620AC678-5F7D-63F2-23FA-BF2E027C794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425011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DA3E7370-0075-C807-0DA9-754FDA1FCA54}"/>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FA926817-E652-993B-2466-C316A17D74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8390DF7A-63EE-88B6-B80A-8116F02DCF9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a:t>
            </a:r>
            <a:r>
              <a:rPr lang="en-GB" dirty="0" err="1"/>
              <a:t>XGBoost</a:t>
            </a:r>
            <a:r>
              <a:rPr lang="en-GB" dirty="0"/>
              <a:t> outperformed all models. Random Forest also showed strong performance. Neural Networks, however, underperformed due to the small dataset size. This highlights the importance of dataset quality and feature diversity.”</a:t>
            </a:r>
            <a:endParaRPr dirty="0"/>
          </a:p>
        </p:txBody>
      </p:sp>
      <p:sp>
        <p:nvSpPr>
          <p:cNvPr id="221" name="Google Shape;221;g34ecdf18a7d_2_371:notes">
            <a:extLst>
              <a:ext uri="{FF2B5EF4-FFF2-40B4-BE49-F238E27FC236}">
                <a16:creationId xmlns:a16="http://schemas.microsoft.com/office/drawing/2014/main" id="{09F279BF-D1AE-4F2F-1AEB-4E4893E13A2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1042089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E85C2FD6-DD94-8762-D39C-C0F473C5B51D}"/>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F580AEB1-E51F-C66C-F107-D5D52F0E19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AF977116-844E-BCE2-196E-41580F3E92B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1A2DC39B-C98D-D670-1448-A6E06C11364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573687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SHAP (</a:t>
            </a:r>
            <a:r>
              <a:rPr lang="en-GB" dirty="0" err="1"/>
              <a:t>SHapley</a:t>
            </a:r>
            <a:r>
              <a:rPr lang="en-GB" dirty="0"/>
              <a:t> Additive </a:t>
            </a:r>
            <a:r>
              <a:rPr lang="en-GB" dirty="0" err="1"/>
              <a:t>exPlanations</a:t>
            </a:r>
            <a:r>
              <a:rPr lang="en-GB" dirty="0"/>
              <a:t>), we visualized feature importance. On both the original regression-based dataset and the clustered dataset, features like Seed Yield per Unit Area, Protein Content, and Sugars had the most influence.”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4562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“Partial Dependence Plots show how Genotype, Salicylic Acid level, and Water stress affect production probability. Genotypes G1 and G3, Salicylic acid at 250 mg, and moderate water stress were optimal for higher productivity.”</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1238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heatmaps show top-performing combinations of Genotype with C and S values. G1 and G3 consistently perform better under moderate water stress and 250 mg salicylic acid treatments.”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8703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bar plot representation reiterates the dot plot insight. Again, yield, protein content, and sugars dominate feature importance. This cross-validates our model’s decisions and helps build trust in the pipeline.”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7230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waterfall plot shows how features contribute to a high prediction score for the best-performing sample. Each step adds or subtracts from the base value, giving an interpretable explanation of the prediction.”</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130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and PDP analysis helped us pinpoint the most influential features for soybean productivity: Seed Yield, Protein Content, Sugars, and W3S. The best treatment involved G1/G3 genotypes, 250 mg Salicylic Acid, and 70% Field Capacity water stress.”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460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3A730809-5690-86DA-F584-8D4A22E687A8}"/>
            </a:ext>
          </a:extLst>
        </p:cNvPr>
        <p:cNvGrpSpPr/>
        <p:nvPr/>
      </p:nvGrpSpPr>
      <p:grpSpPr>
        <a:xfrm>
          <a:off x="0" y="0"/>
          <a:ext cx="0" cy="0"/>
          <a:chOff x="0" y="0"/>
          <a:chExt cx="0" cy="0"/>
        </a:xfrm>
      </p:grpSpPr>
      <p:sp>
        <p:nvSpPr>
          <p:cNvPr id="183" name="Google Shape;183;g34ecdf18a7d_2_339:notes">
            <a:extLst>
              <a:ext uri="{FF2B5EF4-FFF2-40B4-BE49-F238E27FC236}">
                <a16:creationId xmlns:a16="http://schemas.microsoft.com/office/drawing/2014/main" id="{DAA6DBDB-8427-598E-0262-081178FF6B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ecdf18a7d_2_339:notes">
            <a:extLst>
              <a:ext uri="{FF2B5EF4-FFF2-40B4-BE49-F238E27FC236}">
                <a16:creationId xmlns:a16="http://schemas.microsoft.com/office/drawing/2014/main" id="{C64D109E-BBE4-4C04-AEDB-544F76D2FE0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“The dataset includes both categorical and continuous variables. Genotype (G), Salicylic acid level (S), and Water stress (C) are the primary categorical parameters. The rest are continuous traits that influence yield, like sugars, leaf area, and plant height.”</a:t>
            </a:r>
            <a:endParaRPr dirty="0"/>
          </a:p>
        </p:txBody>
      </p:sp>
      <p:sp>
        <p:nvSpPr>
          <p:cNvPr id="185" name="Google Shape;185;g34ecdf18a7d_2_339:notes">
            <a:extLst>
              <a:ext uri="{FF2B5EF4-FFF2-40B4-BE49-F238E27FC236}">
                <a16:creationId xmlns:a16="http://schemas.microsoft.com/office/drawing/2014/main" id="{6F7BC268-F16F-102A-41EE-737E36D5703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382647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040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657DD-1130-4F62-2C95-BFFC34B85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3DA60-19E1-A85F-7C3B-1CEEC402F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DCD4A-F41B-DBB3-9007-CDBE0E032B5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C5425DA-C469-642D-5441-11D5D9556543}"/>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2015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“Future directions include time-series </a:t>
            </a:r>
            <a:r>
              <a:rPr lang="en-GB" dirty="0" err="1"/>
              <a:t>modeling</a:t>
            </a:r>
            <a:r>
              <a:rPr lang="en-GB" dirty="0"/>
              <a:t> for temporal insights, integration with drone/satellite imagery for real-time precision agriculture, and using transfer learning to apply our model to other crops.”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5725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attention! We’re happy to answer any questions.”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164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7BBF9A17-933F-3867-3A75-F91AE22F771A}"/>
            </a:ext>
          </a:extLst>
        </p:cNvPr>
        <p:cNvGrpSpPr/>
        <p:nvPr/>
      </p:nvGrpSpPr>
      <p:grpSpPr>
        <a:xfrm>
          <a:off x="0" y="0"/>
          <a:ext cx="0" cy="0"/>
          <a:chOff x="0" y="0"/>
          <a:chExt cx="0" cy="0"/>
        </a:xfrm>
      </p:grpSpPr>
      <p:sp>
        <p:nvSpPr>
          <p:cNvPr id="183" name="Google Shape;183;g34ecdf18a7d_2_339:notes">
            <a:extLst>
              <a:ext uri="{FF2B5EF4-FFF2-40B4-BE49-F238E27FC236}">
                <a16:creationId xmlns:a16="http://schemas.microsoft.com/office/drawing/2014/main" id="{B58359A5-4C19-1402-D964-6EF69EAE0A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ecdf18a7d_2_339:notes">
            <a:extLst>
              <a:ext uri="{FF2B5EF4-FFF2-40B4-BE49-F238E27FC236}">
                <a16:creationId xmlns:a16="http://schemas.microsoft.com/office/drawing/2014/main" id="{F052211A-B7EF-BE60-BE38-70BEFB8CF7E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“We classified the features into three categories: input parameters (C, G, S – measured before sowing), output parameters (measured post-harvest), and target parameters (growth labels obtained via clustering).”</a:t>
            </a:r>
            <a:endParaRPr dirty="0"/>
          </a:p>
        </p:txBody>
      </p:sp>
      <p:sp>
        <p:nvSpPr>
          <p:cNvPr id="185" name="Google Shape;185;g34ecdf18a7d_2_339:notes">
            <a:extLst>
              <a:ext uri="{FF2B5EF4-FFF2-40B4-BE49-F238E27FC236}">
                <a16:creationId xmlns:a16="http://schemas.microsoft.com/office/drawing/2014/main" id="{F308C508-C4BA-0628-1B57-408ECB2D12F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23910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4ecdf18a7d_2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4ecdf18a7d_2_3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“Our approach consisted of four phases: preprocessing, clustering, classification, and final analysis. First, we cleaned and encoded the data, then applied clustering to determine yield groups, trained classifiers, and finally interpreted the results using SHAP and PDPs.”</a:t>
            </a:r>
            <a:endParaRPr dirty="0"/>
          </a:p>
        </p:txBody>
      </p:sp>
      <p:sp>
        <p:nvSpPr>
          <p:cNvPr id="194" name="Google Shape;194;g34ecdf18a7d_2_3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4ecdf18a7d_2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4ecdf18a7d_2_3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“We discovered that the dataset had over 55,000 duplicates—after removing them, only 108 valid samples remained. We performed encoding for C, G, and S, removed redundant fields, and standardized the data to avoid feature bias. Various visualizations like </a:t>
            </a:r>
            <a:r>
              <a:rPr lang="en-GB" dirty="0" err="1"/>
              <a:t>pairplots</a:t>
            </a:r>
            <a:r>
              <a:rPr lang="en-GB" dirty="0"/>
              <a:t>, histograms, and correlation heatmaps were also used to understand data relationships.”</a:t>
            </a:r>
            <a:endParaRPr dirty="0"/>
          </a:p>
        </p:txBody>
      </p:sp>
      <p:sp>
        <p:nvSpPr>
          <p:cNvPr id="203" name="Google Shape;203;g34ecdf18a7d_2_3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44288644-F3BE-CA9B-684E-2DA4FDF41802}"/>
            </a:ext>
          </a:extLst>
        </p:cNvPr>
        <p:cNvGrpSpPr/>
        <p:nvPr/>
      </p:nvGrpSpPr>
      <p:grpSpPr>
        <a:xfrm>
          <a:off x="0" y="0"/>
          <a:ext cx="0" cy="0"/>
          <a:chOff x="0" y="0"/>
          <a:chExt cx="0" cy="0"/>
        </a:xfrm>
      </p:grpSpPr>
      <p:sp>
        <p:nvSpPr>
          <p:cNvPr id="201" name="Google Shape;201;g34ecdf18a7d_2_355:notes">
            <a:extLst>
              <a:ext uri="{FF2B5EF4-FFF2-40B4-BE49-F238E27FC236}">
                <a16:creationId xmlns:a16="http://schemas.microsoft.com/office/drawing/2014/main" id="{5BE2DA6E-0D38-49F2-282C-D53F197F3E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4ecdf18a7d_2_355:notes">
            <a:extLst>
              <a:ext uri="{FF2B5EF4-FFF2-40B4-BE49-F238E27FC236}">
                <a16:creationId xmlns:a16="http://schemas.microsoft.com/office/drawing/2014/main" id="{035C086D-62D4-5AF7-9201-9FE4D632EE8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34ecdf18a7d_2_355:notes">
            <a:extLst>
              <a:ext uri="{FF2B5EF4-FFF2-40B4-BE49-F238E27FC236}">
                <a16:creationId xmlns:a16="http://schemas.microsoft.com/office/drawing/2014/main" id="{222C2726-08C3-B3B0-457C-E368E780634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76150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AE0DEEE6-7CE4-6608-5DB7-C3B5F9C72B6B}"/>
            </a:ext>
          </a:extLst>
        </p:cNvPr>
        <p:cNvGrpSpPr/>
        <p:nvPr/>
      </p:nvGrpSpPr>
      <p:grpSpPr>
        <a:xfrm>
          <a:off x="0" y="0"/>
          <a:ext cx="0" cy="0"/>
          <a:chOff x="0" y="0"/>
          <a:chExt cx="0" cy="0"/>
        </a:xfrm>
      </p:grpSpPr>
      <p:sp>
        <p:nvSpPr>
          <p:cNvPr id="201" name="Google Shape;201;g34ecdf18a7d_2_355:notes">
            <a:extLst>
              <a:ext uri="{FF2B5EF4-FFF2-40B4-BE49-F238E27FC236}">
                <a16:creationId xmlns:a16="http://schemas.microsoft.com/office/drawing/2014/main" id="{6265732A-10D8-412C-27A9-68F922DA17E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4ecdf18a7d_2_355:notes">
            <a:extLst>
              <a:ext uri="{FF2B5EF4-FFF2-40B4-BE49-F238E27FC236}">
                <a16:creationId xmlns:a16="http://schemas.microsoft.com/office/drawing/2014/main" id="{E79F69B5-A011-5F99-082F-767D618888A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34ecdf18a7d_2_355:notes">
            <a:extLst>
              <a:ext uri="{FF2B5EF4-FFF2-40B4-BE49-F238E27FC236}">
                <a16:creationId xmlns:a16="http://schemas.microsoft.com/office/drawing/2014/main" id="{82F8C7BD-40C7-142F-0C4A-039432469A5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4103277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Plain Dark" type="title">
  <p:cSld name="TITLE">
    <p:bg>
      <p:bgPr>
        <a:solidFill>
          <a:srgbClr val="591676"/>
        </a:solidFill>
        <a:effectLst/>
      </p:bgPr>
    </p:bg>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4775200" y="383784"/>
            <a:ext cx="2643068" cy="2199600"/>
          </a:xfrm>
          <a:prstGeom prst="rect">
            <a:avLst/>
          </a:prstGeom>
          <a:noFill/>
          <a:ln>
            <a:noFill/>
          </a:ln>
        </p:spPr>
      </p:pic>
      <p:sp>
        <p:nvSpPr>
          <p:cNvPr id="17" name="Google Shape;17;p2"/>
          <p:cNvSpPr txBox="1">
            <a:spLocks noGrp="1"/>
          </p:cNvSpPr>
          <p:nvPr>
            <p:ph type="ctrTitle"/>
          </p:nvPr>
        </p:nvSpPr>
        <p:spPr>
          <a:xfrm>
            <a:off x="1098331" y="3170073"/>
            <a:ext cx="9995338" cy="820826"/>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FB71E"/>
              </a:buClr>
              <a:buSzPts val="5400"/>
              <a:buFont typeface="Lato"/>
              <a:buNone/>
              <a:defRPr sz="5400" b="1">
                <a:solidFill>
                  <a:srgbClr val="FFB71E"/>
                </a:solidFill>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4490150"/>
            <a:ext cx="9130748" cy="698076"/>
          </a:xfrm>
          <a:prstGeom prst="rect">
            <a:avLst/>
          </a:prstGeom>
          <a:noFill/>
          <a:ln>
            <a:noFill/>
          </a:ln>
        </p:spPr>
        <p:txBody>
          <a:bodyPr spcFirstLastPara="1" wrap="square" lIns="91425" tIns="45700" rIns="91425" bIns="45700" anchor="t" anchorCtr="0">
            <a:noAutofit/>
          </a:bodyPr>
          <a:lstStyle>
            <a:lvl1pPr marR="0" lvl="0" algn="ctr">
              <a:lnSpc>
                <a:spcPct val="90000"/>
              </a:lnSpc>
              <a:spcBef>
                <a:spcPts val="1000"/>
              </a:spcBef>
              <a:spcAft>
                <a:spcPts val="0"/>
              </a:spcAft>
              <a:buClr>
                <a:schemeClr val="lt1"/>
              </a:buClr>
              <a:buSzPts val="2800"/>
              <a:buFont typeface="Arial"/>
              <a:buNone/>
              <a:defRPr sz="2800" b="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Comparison">
  <p:cSld name="2_Comparison">
    <p:spTree>
      <p:nvGrpSpPr>
        <p:cNvPr id="1" name="Shape 94"/>
        <p:cNvGrpSpPr/>
        <p:nvPr/>
      </p:nvGrpSpPr>
      <p:grpSpPr>
        <a:xfrm>
          <a:off x="0" y="0"/>
          <a:ext cx="0" cy="0"/>
          <a:chOff x="0" y="0"/>
          <a:chExt cx="0" cy="0"/>
        </a:xfrm>
      </p:grpSpPr>
      <p:sp>
        <p:nvSpPr>
          <p:cNvPr id="95" name="Google Shape;95;p11"/>
          <p:cNvSpPr/>
          <p:nvPr/>
        </p:nvSpPr>
        <p:spPr>
          <a:xfrm>
            <a:off x="-12701" y="6492875"/>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96" name="Google Shape;96;p11"/>
          <p:cNvSpPr/>
          <p:nvPr/>
        </p:nvSpPr>
        <p:spPr>
          <a:xfrm>
            <a:off x="-6351"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97" name="Google Shape;97;p11"/>
          <p:cNvSpPr txBox="1">
            <a:spLocks noGrp="1"/>
          </p:cNvSpPr>
          <p:nvPr>
            <p:ph type="title"/>
          </p:nvPr>
        </p:nvSpPr>
        <p:spPr>
          <a:xfrm>
            <a:off x="835024"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1"/>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1"/>
          <p:cNvSpPr txBox="1"/>
          <p:nvPr/>
        </p:nvSpPr>
        <p:spPr>
          <a:xfrm>
            <a:off x="10615264" y="6492874"/>
            <a:ext cx="157673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Open Sans"/>
                <a:ea typeface="Open Sans"/>
                <a:cs typeface="Open Sans"/>
                <a:sym typeface="Open Sans"/>
              </a:rPr>
              <a:t>‹#›</a:t>
            </a:fld>
            <a:endParaRPr sz="1200" b="0" i="0" u="none" strike="noStrike" cap="none">
              <a:solidFill>
                <a:schemeClr val="lt1"/>
              </a:solidFill>
              <a:latin typeface="Open Sans"/>
              <a:ea typeface="Open Sans"/>
              <a:cs typeface="Open Sans"/>
              <a:sym typeface="Open Sans"/>
            </a:endParaRPr>
          </a:p>
        </p:txBody>
      </p:sp>
      <p:sp>
        <p:nvSpPr>
          <p:cNvPr id="100" name="Google Shape;100;p11"/>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1"/>
          <p:cNvSpPr txBox="1">
            <a:spLocks noGrp="1"/>
          </p:cNvSpPr>
          <p:nvPr>
            <p:ph type="body" idx="1"/>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102" name="Google Shape;102;p11"/>
          <p:cNvPicPr preferRelativeResize="0"/>
          <p:nvPr/>
        </p:nvPicPr>
        <p:blipFill rotWithShape="1">
          <a:blip r:embed="rId2">
            <a:alphaModFix/>
          </a:blip>
          <a:srcRect/>
          <a:stretch/>
        </p:blipFill>
        <p:spPr>
          <a:xfrm>
            <a:off x="114845" y="6538274"/>
            <a:ext cx="7390800" cy="27433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103"/>
        <p:cNvGrpSpPr/>
        <p:nvPr/>
      </p:nvGrpSpPr>
      <p:grpSpPr>
        <a:xfrm>
          <a:off x="0" y="0"/>
          <a:ext cx="0" cy="0"/>
          <a:chOff x="0" y="0"/>
          <a:chExt cx="0" cy="0"/>
        </a:xfrm>
      </p:grpSpPr>
      <p:sp>
        <p:nvSpPr>
          <p:cNvPr id="104" name="Google Shape;104;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Lato"/>
              <a:buNone/>
              <a:defRPr sz="6000"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888888"/>
              </a:buClr>
              <a:buSzPts val="2400"/>
              <a:buNone/>
              <a:defRPr sz="2400">
                <a:solidFill>
                  <a:srgbClr val="888888"/>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6" name="Google Shape;10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3"/>
          <p:cNvSpPr txBox="1">
            <a:spLocks noGrp="1"/>
          </p:cNvSpPr>
          <p:nvPr>
            <p:ph type="body" idx="1"/>
          </p:nvPr>
        </p:nvSpPr>
        <p:spPr>
          <a:xfrm>
            <a:off x="838199" y="1825625"/>
            <a:ext cx="10575235" cy="398039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3"/>
          <p:cNvSpPr txBox="1">
            <a:spLocks noGrp="1"/>
          </p:cNvSpPr>
          <p:nvPr>
            <p:ph type="dt" idx="10"/>
          </p:nvPr>
        </p:nvSpPr>
        <p:spPr>
          <a:xfrm>
            <a:off x="0" y="6492875"/>
            <a:ext cx="196215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59167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3"/>
          <p:cNvSpPr txBox="1">
            <a:spLocks noGrp="1"/>
          </p:cNvSpPr>
          <p:nvPr>
            <p:ph type="ftr" idx="11"/>
          </p:nvPr>
        </p:nvSpPr>
        <p:spPr>
          <a:xfrm>
            <a:off x="2757487" y="6492872"/>
            <a:ext cx="667702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59167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3"/>
          <p:cNvSpPr txBox="1">
            <a:spLocks noGrp="1"/>
          </p:cNvSpPr>
          <p:nvPr>
            <p:ph type="sldNum" idx="12"/>
          </p:nvPr>
        </p:nvSpPr>
        <p:spPr>
          <a:xfrm>
            <a:off x="11413434" y="6492873"/>
            <a:ext cx="77856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591676"/>
                </a:solidFill>
                <a:latin typeface="Open Sans"/>
                <a:ea typeface="Open Sans"/>
                <a:cs typeface="Open Sans"/>
                <a:sym typeface="Open Sans"/>
              </a:defRPr>
            </a:lvl1pPr>
            <a:lvl2pPr marL="0" lvl="1" indent="0" algn="r">
              <a:spcBef>
                <a:spcPts val="0"/>
              </a:spcBef>
              <a:buNone/>
              <a:defRPr sz="1200" b="0" i="0" u="none" strike="noStrike" cap="none">
                <a:solidFill>
                  <a:srgbClr val="591676"/>
                </a:solidFill>
                <a:latin typeface="Open Sans"/>
                <a:ea typeface="Open Sans"/>
                <a:cs typeface="Open Sans"/>
                <a:sym typeface="Open Sans"/>
              </a:defRPr>
            </a:lvl2pPr>
            <a:lvl3pPr marL="0" lvl="2" indent="0" algn="r">
              <a:spcBef>
                <a:spcPts val="0"/>
              </a:spcBef>
              <a:buNone/>
              <a:defRPr sz="1200" b="0" i="0" u="none" strike="noStrike" cap="none">
                <a:solidFill>
                  <a:srgbClr val="591676"/>
                </a:solidFill>
                <a:latin typeface="Open Sans"/>
                <a:ea typeface="Open Sans"/>
                <a:cs typeface="Open Sans"/>
                <a:sym typeface="Open Sans"/>
              </a:defRPr>
            </a:lvl3pPr>
            <a:lvl4pPr marL="0" lvl="3" indent="0" algn="r">
              <a:spcBef>
                <a:spcPts val="0"/>
              </a:spcBef>
              <a:buNone/>
              <a:defRPr sz="1200" b="0" i="0" u="none" strike="noStrike" cap="none">
                <a:solidFill>
                  <a:srgbClr val="591676"/>
                </a:solidFill>
                <a:latin typeface="Open Sans"/>
                <a:ea typeface="Open Sans"/>
                <a:cs typeface="Open Sans"/>
                <a:sym typeface="Open Sans"/>
              </a:defRPr>
            </a:lvl4pPr>
            <a:lvl5pPr marL="0" lvl="4" indent="0" algn="r">
              <a:spcBef>
                <a:spcPts val="0"/>
              </a:spcBef>
              <a:buNone/>
              <a:defRPr sz="1200" b="0" i="0" u="none" strike="noStrike" cap="none">
                <a:solidFill>
                  <a:srgbClr val="591676"/>
                </a:solidFill>
                <a:latin typeface="Open Sans"/>
                <a:ea typeface="Open Sans"/>
                <a:cs typeface="Open Sans"/>
                <a:sym typeface="Open Sans"/>
              </a:defRPr>
            </a:lvl5pPr>
            <a:lvl6pPr marL="0" lvl="5" indent="0" algn="r">
              <a:spcBef>
                <a:spcPts val="0"/>
              </a:spcBef>
              <a:buNone/>
              <a:defRPr sz="1200" b="0" i="0" u="none" strike="noStrike" cap="none">
                <a:solidFill>
                  <a:srgbClr val="591676"/>
                </a:solidFill>
                <a:latin typeface="Open Sans"/>
                <a:ea typeface="Open Sans"/>
                <a:cs typeface="Open Sans"/>
                <a:sym typeface="Open Sans"/>
              </a:defRPr>
            </a:lvl6pPr>
            <a:lvl7pPr marL="0" lvl="6" indent="0" algn="r">
              <a:spcBef>
                <a:spcPts val="0"/>
              </a:spcBef>
              <a:buNone/>
              <a:defRPr sz="1200" b="0" i="0" u="none" strike="noStrike" cap="none">
                <a:solidFill>
                  <a:srgbClr val="591676"/>
                </a:solidFill>
                <a:latin typeface="Open Sans"/>
                <a:ea typeface="Open Sans"/>
                <a:cs typeface="Open Sans"/>
                <a:sym typeface="Open Sans"/>
              </a:defRPr>
            </a:lvl7pPr>
            <a:lvl8pPr marL="0" lvl="7" indent="0" algn="r">
              <a:spcBef>
                <a:spcPts val="0"/>
              </a:spcBef>
              <a:buNone/>
              <a:defRPr sz="1200" b="0" i="0" u="none" strike="noStrike" cap="none">
                <a:solidFill>
                  <a:srgbClr val="591676"/>
                </a:solidFill>
                <a:latin typeface="Open Sans"/>
                <a:ea typeface="Open Sans"/>
                <a:cs typeface="Open Sans"/>
                <a:sym typeface="Open Sans"/>
              </a:defRPr>
            </a:lvl8pPr>
            <a:lvl9pPr marL="0" lvl="8" indent="0" algn="r">
              <a:spcBef>
                <a:spcPts val="0"/>
              </a:spcBef>
              <a:buNone/>
              <a:defRPr sz="1200" b="0" i="0" u="none" strike="noStrike" cap="none">
                <a:solidFill>
                  <a:srgbClr val="591676"/>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omparison" type="twoTxTwoObj">
  <p:cSld name="TWO_OBJECTS_WITH_TEXT">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5" name="Google Shape;125;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7" name="Google Shape;127;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6"/>
        <p:cNvGrpSpPr/>
        <p:nvPr/>
      </p:nvGrpSpPr>
      <p:grpSpPr>
        <a:xfrm>
          <a:off x="0" y="0"/>
          <a:ext cx="0" cy="0"/>
          <a:chOff x="0" y="0"/>
          <a:chExt cx="0" cy="0"/>
        </a:xfrm>
      </p:grpSpPr>
      <p:sp>
        <p:nvSpPr>
          <p:cNvPr id="137" name="Google Shape;13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Lato"/>
              <a:buNone/>
              <a:defRPr sz="3200">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3" name="Google Shape;143;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Lato"/>
              <a:buNone/>
              <a:defRPr sz="3200">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150" name="Google Shape;150;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1" name="Google Shape;1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lain Title and Content">
  <p:cSld name="Plain Title and Content">
    <p:spTree>
      <p:nvGrpSpPr>
        <p:cNvPr id="1" name="Shape 19"/>
        <p:cNvGrpSpPr/>
        <p:nvPr/>
      </p:nvGrpSpPr>
      <p:grpSpPr>
        <a:xfrm>
          <a:off x="0" y="0"/>
          <a:ext cx="0" cy="0"/>
          <a:chOff x="0" y="0"/>
          <a:chExt cx="0" cy="0"/>
        </a:xfrm>
      </p:grpSpPr>
      <p:sp>
        <p:nvSpPr>
          <p:cNvPr id="20" name="Google Shape;20;p3"/>
          <p:cNvSpPr/>
          <p:nvPr/>
        </p:nvSpPr>
        <p:spPr>
          <a:xfrm>
            <a:off x="0"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1" name="Google Shape;21;p3"/>
          <p:cNvSpPr/>
          <p:nvPr/>
        </p:nvSpPr>
        <p:spPr>
          <a:xfrm>
            <a:off x="0" y="6492873"/>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22" name="Google Shape;22;p3"/>
          <p:cNvPicPr preferRelativeResize="0"/>
          <p:nvPr/>
        </p:nvPicPr>
        <p:blipFill rotWithShape="1">
          <a:blip r:embed="rId2">
            <a:alphaModFix/>
          </a:blip>
          <a:srcRect/>
          <a:stretch/>
        </p:blipFill>
        <p:spPr>
          <a:xfrm>
            <a:off x="114845" y="6538275"/>
            <a:ext cx="7390310" cy="274320"/>
          </a:xfrm>
          <a:prstGeom prst="rect">
            <a:avLst/>
          </a:prstGeom>
          <a:noFill/>
          <a:ln>
            <a:noFill/>
          </a:ln>
        </p:spPr>
      </p:pic>
      <p:sp>
        <p:nvSpPr>
          <p:cNvPr id="23" name="Google Shape;23;p3"/>
          <p:cNvSpPr txBox="1">
            <a:spLocks noGrp="1"/>
          </p:cNvSpPr>
          <p:nvPr>
            <p:ph type="sldNum" idx="12"/>
          </p:nvPr>
        </p:nvSpPr>
        <p:spPr>
          <a:xfrm>
            <a:off x="10615264" y="6492872"/>
            <a:ext cx="157673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Open Sans"/>
                <a:ea typeface="Open Sans"/>
                <a:cs typeface="Open Sans"/>
                <a:sym typeface="Open Sans"/>
              </a:defRPr>
            </a:lvl1pPr>
            <a:lvl2pPr marL="0" lvl="1" indent="0" algn="r">
              <a:spcBef>
                <a:spcPts val="0"/>
              </a:spcBef>
              <a:buNone/>
              <a:defRPr sz="1200" b="0" i="0" u="none" strike="noStrike" cap="none">
                <a:solidFill>
                  <a:schemeClr val="lt1"/>
                </a:solidFill>
                <a:latin typeface="Open Sans"/>
                <a:ea typeface="Open Sans"/>
                <a:cs typeface="Open Sans"/>
                <a:sym typeface="Open Sans"/>
              </a:defRPr>
            </a:lvl2pPr>
            <a:lvl3pPr marL="0" lvl="2" indent="0" algn="r">
              <a:spcBef>
                <a:spcPts val="0"/>
              </a:spcBef>
              <a:buNone/>
              <a:defRPr sz="1200" b="0" i="0" u="none" strike="noStrike" cap="none">
                <a:solidFill>
                  <a:schemeClr val="lt1"/>
                </a:solidFill>
                <a:latin typeface="Open Sans"/>
                <a:ea typeface="Open Sans"/>
                <a:cs typeface="Open Sans"/>
                <a:sym typeface="Open Sans"/>
              </a:defRPr>
            </a:lvl3pPr>
            <a:lvl4pPr marL="0" lvl="3" indent="0" algn="r">
              <a:spcBef>
                <a:spcPts val="0"/>
              </a:spcBef>
              <a:buNone/>
              <a:defRPr sz="1200" b="0" i="0" u="none" strike="noStrike" cap="none">
                <a:solidFill>
                  <a:schemeClr val="lt1"/>
                </a:solidFill>
                <a:latin typeface="Open Sans"/>
                <a:ea typeface="Open Sans"/>
                <a:cs typeface="Open Sans"/>
                <a:sym typeface="Open Sans"/>
              </a:defRPr>
            </a:lvl4pPr>
            <a:lvl5pPr marL="0" lvl="4" indent="0" algn="r">
              <a:spcBef>
                <a:spcPts val="0"/>
              </a:spcBef>
              <a:buNone/>
              <a:defRPr sz="1200" b="0" i="0" u="none" strike="noStrike" cap="none">
                <a:solidFill>
                  <a:schemeClr val="lt1"/>
                </a:solidFill>
                <a:latin typeface="Open Sans"/>
                <a:ea typeface="Open Sans"/>
                <a:cs typeface="Open Sans"/>
                <a:sym typeface="Open Sans"/>
              </a:defRPr>
            </a:lvl5pPr>
            <a:lvl6pPr marL="0" lvl="5" indent="0" algn="r">
              <a:spcBef>
                <a:spcPts val="0"/>
              </a:spcBef>
              <a:buNone/>
              <a:defRPr sz="1200" b="0" i="0" u="none" strike="noStrike" cap="none">
                <a:solidFill>
                  <a:schemeClr val="lt1"/>
                </a:solidFill>
                <a:latin typeface="Open Sans"/>
                <a:ea typeface="Open Sans"/>
                <a:cs typeface="Open Sans"/>
                <a:sym typeface="Open Sans"/>
              </a:defRPr>
            </a:lvl6pPr>
            <a:lvl7pPr marL="0" lvl="6" indent="0" algn="r">
              <a:spcBef>
                <a:spcPts val="0"/>
              </a:spcBef>
              <a:buNone/>
              <a:defRPr sz="1200" b="0" i="0" u="none" strike="noStrike" cap="none">
                <a:solidFill>
                  <a:schemeClr val="lt1"/>
                </a:solidFill>
                <a:latin typeface="Open Sans"/>
                <a:ea typeface="Open Sans"/>
                <a:cs typeface="Open Sans"/>
                <a:sym typeface="Open Sans"/>
              </a:defRPr>
            </a:lvl7pPr>
            <a:lvl8pPr marL="0" lvl="7" indent="0" algn="r">
              <a:spcBef>
                <a:spcPts val="0"/>
              </a:spcBef>
              <a:buNone/>
              <a:defRPr sz="1200" b="0" i="0" u="none" strike="noStrike" cap="none">
                <a:solidFill>
                  <a:schemeClr val="lt1"/>
                </a:solidFill>
                <a:latin typeface="Open Sans"/>
                <a:ea typeface="Open Sans"/>
                <a:cs typeface="Open Sans"/>
                <a:sym typeface="Open Sans"/>
              </a:defRPr>
            </a:lvl8pPr>
            <a:lvl9pPr marL="0" lvl="8" indent="0" algn="r">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
          <p:cNvSpPr txBox="1">
            <a:spLocks noGrp="1"/>
          </p:cNvSpPr>
          <p:nvPr>
            <p:ph type="body" idx="1"/>
          </p:nvPr>
        </p:nvSpPr>
        <p:spPr>
          <a:xfrm>
            <a:off x="838199" y="1825625"/>
            <a:ext cx="10575235" cy="3980391"/>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1000"/>
              </a:spcBef>
              <a:spcAft>
                <a:spcPts val="0"/>
              </a:spcAft>
              <a:buClr>
                <a:schemeClr val="dk1"/>
              </a:buClr>
              <a:buSzPts val="2800"/>
              <a:buChar char="•"/>
              <a:defRPr/>
            </a:lvl1pPr>
            <a:lvl2pPr marL="914400" lvl="1" indent="-381000" algn="l">
              <a:lnSpc>
                <a:spcPct val="100000"/>
              </a:lnSpc>
              <a:spcBef>
                <a:spcPts val="500"/>
              </a:spcBef>
              <a:spcAft>
                <a:spcPts val="0"/>
              </a:spcAft>
              <a:buClr>
                <a:schemeClr val="dk1"/>
              </a:buClr>
              <a:buSzPts val="2400"/>
              <a:buChar char="•"/>
              <a:defRPr/>
            </a:lvl2pPr>
            <a:lvl3pPr marL="1371600" lvl="2" indent="-355600" algn="l">
              <a:lnSpc>
                <a:spcPct val="100000"/>
              </a:lnSpc>
              <a:spcBef>
                <a:spcPts val="500"/>
              </a:spcBef>
              <a:spcAft>
                <a:spcPts val="0"/>
              </a:spcAft>
              <a:buClr>
                <a:schemeClr val="dk1"/>
              </a:buClr>
              <a:buSzPts val="20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body" idx="2"/>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 Dark with License">
  <p:cSld name="Title - Dark with License">
    <p:bg>
      <p:bgPr>
        <a:solidFill>
          <a:srgbClr val="591676"/>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ctrTitle"/>
          </p:nvPr>
        </p:nvSpPr>
        <p:spPr>
          <a:xfrm>
            <a:off x="1098331" y="3170073"/>
            <a:ext cx="9995338" cy="820826"/>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FB71E"/>
              </a:buClr>
              <a:buSzPts val="5400"/>
              <a:buFont typeface="Lato"/>
              <a:buNone/>
              <a:defRPr sz="5400" b="1">
                <a:solidFill>
                  <a:srgbClr val="FFB71E"/>
                </a:solidFill>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subTitle" idx="1"/>
          </p:nvPr>
        </p:nvSpPr>
        <p:spPr>
          <a:xfrm>
            <a:off x="1524000" y="4490150"/>
            <a:ext cx="9130748" cy="698076"/>
          </a:xfrm>
          <a:prstGeom prst="rect">
            <a:avLst/>
          </a:prstGeom>
          <a:noFill/>
          <a:ln>
            <a:noFill/>
          </a:ln>
        </p:spPr>
        <p:txBody>
          <a:bodyPr spcFirstLastPara="1" wrap="square" lIns="91425" tIns="45700" rIns="91425" bIns="45700" anchor="t" anchorCtr="0">
            <a:noAutofit/>
          </a:bodyPr>
          <a:lstStyle>
            <a:lvl1pPr marR="0" lvl="0" algn="ctr">
              <a:lnSpc>
                <a:spcPct val="90000"/>
              </a:lnSpc>
              <a:spcBef>
                <a:spcPts val="1000"/>
              </a:spcBef>
              <a:spcAft>
                <a:spcPts val="0"/>
              </a:spcAft>
              <a:buClr>
                <a:schemeClr val="lt1"/>
              </a:buClr>
              <a:buSzPts val="2800"/>
              <a:buFont typeface="Arial"/>
              <a:buNone/>
              <a:defRPr sz="2800" b="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2" name="Google Shape;32;p4" descr="IIT Dharwad Emblem"/>
          <p:cNvPicPr preferRelativeResize="0"/>
          <p:nvPr/>
        </p:nvPicPr>
        <p:blipFill rotWithShape="1">
          <a:blip r:embed="rId2">
            <a:alphaModFix/>
          </a:blip>
          <a:srcRect/>
          <a:stretch/>
        </p:blipFill>
        <p:spPr>
          <a:xfrm>
            <a:off x="4775200" y="385004"/>
            <a:ext cx="2641600" cy="2198380"/>
          </a:xfrm>
          <a:prstGeom prst="rect">
            <a:avLst/>
          </a:prstGeom>
          <a:noFill/>
          <a:ln>
            <a:noFill/>
          </a:ln>
        </p:spPr>
      </p:pic>
      <p:sp>
        <p:nvSpPr>
          <p:cNvPr id="33" name="Google Shape;33;p4"/>
          <p:cNvSpPr/>
          <p:nvPr/>
        </p:nvSpPr>
        <p:spPr>
          <a:xfrm>
            <a:off x="1052611" y="6454944"/>
            <a:ext cx="4633603"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1" u="none" strike="noStrike" cap="none">
                <a:solidFill>
                  <a:srgbClr val="D5DBE5"/>
                </a:solidFill>
                <a:latin typeface="Open Sans"/>
                <a:ea typeface="Open Sans"/>
                <a:cs typeface="Open Sans"/>
                <a:sym typeface="Open Sans"/>
              </a:rPr>
              <a:t>©Department of Electrical Engineering, IIT Dharwad, 2020. This work is licensed under a Creative Commons Attribution-Non-Commercial-ShareAlike 4.0 International License.</a:t>
            </a:r>
            <a:endParaRPr/>
          </a:p>
        </p:txBody>
      </p:sp>
      <p:pic>
        <p:nvPicPr>
          <p:cNvPr id="34" name="Google Shape;34;p4"/>
          <p:cNvPicPr preferRelativeResize="0"/>
          <p:nvPr/>
        </p:nvPicPr>
        <p:blipFill rotWithShape="1">
          <a:blip r:embed="rId3">
            <a:alphaModFix/>
          </a:blip>
          <a:srcRect/>
          <a:stretch/>
        </p:blipFill>
        <p:spPr>
          <a:xfrm>
            <a:off x="54558" y="6463817"/>
            <a:ext cx="998053" cy="35158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Plain Light">
  <p:cSld name="Title - Plain Light">
    <p:spTree>
      <p:nvGrpSpPr>
        <p:cNvPr id="1" name="Shape 35"/>
        <p:cNvGrpSpPr/>
        <p:nvPr/>
      </p:nvGrpSpPr>
      <p:grpSpPr>
        <a:xfrm>
          <a:off x="0" y="0"/>
          <a:ext cx="0" cy="0"/>
          <a:chOff x="0" y="0"/>
          <a:chExt cx="0" cy="0"/>
        </a:xfrm>
      </p:grpSpPr>
      <p:sp>
        <p:nvSpPr>
          <p:cNvPr id="36" name="Google Shape;36;p5"/>
          <p:cNvSpPr/>
          <p:nvPr/>
        </p:nvSpPr>
        <p:spPr>
          <a:xfrm>
            <a:off x="0" y="5499100"/>
            <a:ext cx="12192000" cy="1358900"/>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7" name="Google Shape;37;p5"/>
          <p:cNvSpPr txBox="1">
            <a:spLocks noGrp="1"/>
          </p:cNvSpPr>
          <p:nvPr>
            <p:ph type="title"/>
          </p:nvPr>
        </p:nvSpPr>
        <p:spPr>
          <a:xfrm>
            <a:off x="398375" y="314464"/>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591676"/>
              </a:buClr>
              <a:buSzPts val="6000"/>
              <a:buFont typeface="Lato"/>
              <a:buNone/>
              <a:defRPr sz="6000">
                <a:solidFill>
                  <a:srgbClr val="59167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398375" y="3194189"/>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39" name="Google Shape;39;p5"/>
          <p:cNvPicPr preferRelativeResize="0"/>
          <p:nvPr/>
        </p:nvPicPr>
        <p:blipFill rotWithShape="1">
          <a:blip r:embed="rId2">
            <a:alphaModFix/>
          </a:blip>
          <a:srcRect/>
          <a:stretch/>
        </p:blipFill>
        <p:spPr>
          <a:xfrm>
            <a:off x="386380" y="5630838"/>
            <a:ext cx="6444343"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Plain Light with License">
  <p:cSld name="Title - Plain Light with License">
    <p:spTree>
      <p:nvGrpSpPr>
        <p:cNvPr id="1" name="Shape 40"/>
        <p:cNvGrpSpPr/>
        <p:nvPr/>
      </p:nvGrpSpPr>
      <p:grpSpPr>
        <a:xfrm>
          <a:off x="0" y="0"/>
          <a:ext cx="0" cy="0"/>
          <a:chOff x="0" y="0"/>
          <a:chExt cx="0" cy="0"/>
        </a:xfrm>
      </p:grpSpPr>
      <p:sp>
        <p:nvSpPr>
          <p:cNvPr id="41" name="Google Shape;41;p6"/>
          <p:cNvSpPr/>
          <p:nvPr/>
        </p:nvSpPr>
        <p:spPr>
          <a:xfrm>
            <a:off x="0" y="5499100"/>
            <a:ext cx="12192000" cy="1358900"/>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2" name="Google Shape;42;p6"/>
          <p:cNvPicPr preferRelativeResize="0"/>
          <p:nvPr/>
        </p:nvPicPr>
        <p:blipFill rotWithShape="1">
          <a:blip r:embed="rId2">
            <a:alphaModFix/>
          </a:blip>
          <a:srcRect/>
          <a:stretch/>
        </p:blipFill>
        <p:spPr>
          <a:xfrm>
            <a:off x="386380" y="5630838"/>
            <a:ext cx="6444343" cy="914400"/>
          </a:xfrm>
          <a:prstGeom prst="rect">
            <a:avLst/>
          </a:prstGeom>
          <a:noFill/>
          <a:ln>
            <a:noFill/>
          </a:ln>
        </p:spPr>
      </p:pic>
      <p:sp>
        <p:nvSpPr>
          <p:cNvPr id="43" name="Google Shape;43;p6"/>
          <p:cNvSpPr txBox="1">
            <a:spLocks noGrp="1"/>
          </p:cNvSpPr>
          <p:nvPr>
            <p:ph type="title"/>
          </p:nvPr>
        </p:nvSpPr>
        <p:spPr>
          <a:xfrm>
            <a:off x="398375" y="314464"/>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591676"/>
              </a:buClr>
              <a:buSzPts val="6000"/>
              <a:buFont typeface="Lato"/>
              <a:buNone/>
              <a:defRPr sz="6000">
                <a:solidFill>
                  <a:srgbClr val="59167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398375" y="3194189"/>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6"/>
          <p:cNvSpPr/>
          <p:nvPr/>
        </p:nvSpPr>
        <p:spPr>
          <a:xfrm>
            <a:off x="9596387" y="6067250"/>
            <a:ext cx="2595613" cy="664992"/>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900" b="0" i="1" u="none" strike="noStrike" cap="none">
                <a:solidFill>
                  <a:srgbClr val="D5DBE5"/>
                </a:solidFill>
                <a:latin typeface="Open Sans"/>
                <a:ea typeface="Open Sans"/>
                <a:cs typeface="Open Sans"/>
                <a:sym typeface="Open Sans"/>
              </a:rPr>
              <a:t>©Department of Electrical Engineering, IIT Dharwad, 2020. This work is licensed under a Creative Commons Attribution-NonCommercial-ShareAlike 4.0 International License.</a:t>
            </a:r>
            <a:endParaRPr/>
          </a:p>
        </p:txBody>
      </p:sp>
      <p:pic>
        <p:nvPicPr>
          <p:cNvPr id="46" name="Google Shape;46;p6"/>
          <p:cNvPicPr preferRelativeResize="0"/>
          <p:nvPr/>
        </p:nvPicPr>
        <p:blipFill rotWithShape="1">
          <a:blip r:embed="rId3">
            <a:alphaModFix/>
          </a:blip>
          <a:srcRect/>
          <a:stretch/>
        </p:blipFill>
        <p:spPr>
          <a:xfrm>
            <a:off x="11085244" y="5630838"/>
            <a:ext cx="998053" cy="351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7"/>
        <p:cNvGrpSpPr/>
        <p:nvPr/>
      </p:nvGrpSpPr>
      <p:grpSpPr>
        <a:xfrm>
          <a:off x="0" y="0"/>
          <a:ext cx="0" cy="0"/>
          <a:chOff x="0" y="0"/>
          <a:chExt cx="0" cy="0"/>
        </a:xfrm>
      </p:grpSpPr>
      <p:sp>
        <p:nvSpPr>
          <p:cNvPr id="48" name="Google Shape;48;p7"/>
          <p:cNvSpPr/>
          <p:nvPr/>
        </p:nvSpPr>
        <p:spPr>
          <a:xfrm>
            <a:off x="0" y="6492873"/>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9" name="Google Shape;49;p7"/>
          <p:cNvPicPr preferRelativeResize="0"/>
          <p:nvPr/>
        </p:nvPicPr>
        <p:blipFill rotWithShape="1">
          <a:blip r:embed="rId2">
            <a:alphaModFix/>
          </a:blip>
          <a:srcRect/>
          <a:stretch/>
        </p:blipFill>
        <p:spPr>
          <a:xfrm>
            <a:off x="114845" y="6538274"/>
            <a:ext cx="7390800" cy="274338"/>
          </a:xfrm>
          <a:prstGeom prst="rect">
            <a:avLst/>
          </a:prstGeom>
          <a:noFill/>
          <a:ln>
            <a:noFill/>
          </a:ln>
        </p:spPr>
      </p:pic>
      <p:sp>
        <p:nvSpPr>
          <p:cNvPr id="50" name="Google Shape;50;p7"/>
          <p:cNvSpPr/>
          <p:nvPr/>
        </p:nvSpPr>
        <p:spPr>
          <a:xfrm>
            <a:off x="0"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51" name="Google Shape;51;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591676"/>
              </a:buClr>
              <a:buSzPts val="6000"/>
              <a:buFont typeface="Lato"/>
              <a:buNone/>
              <a:defRPr sz="6000">
                <a:solidFill>
                  <a:srgbClr val="59167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3F3F3F"/>
              </a:buClr>
              <a:buSzPts val="2400"/>
              <a:buNone/>
              <a:defRPr sz="2400">
                <a:solidFill>
                  <a:srgbClr val="3F3F3F"/>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3" name="Google Shape;53;p7"/>
          <p:cNvSpPr txBox="1">
            <a:spLocks noGrp="1"/>
          </p:cNvSpPr>
          <p:nvPr>
            <p:ph type="sldNum" idx="12"/>
          </p:nvPr>
        </p:nvSpPr>
        <p:spPr>
          <a:xfrm>
            <a:off x="10615264" y="6492872"/>
            <a:ext cx="157673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Open Sans"/>
                <a:ea typeface="Open Sans"/>
                <a:cs typeface="Open Sans"/>
                <a:sym typeface="Open Sans"/>
              </a:defRPr>
            </a:lvl1pPr>
            <a:lvl2pPr marL="0" lvl="1" indent="0" algn="r">
              <a:spcBef>
                <a:spcPts val="0"/>
              </a:spcBef>
              <a:buNone/>
              <a:defRPr sz="1200" b="0" i="0" u="none" strike="noStrike" cap="none">
                <a:solidFill>
                  <a:schemeClr val="lt1"/>
                </a:solidFill>
                <a:latin typeface="Open Sans"/>
                <a:ea typeface="Open Sans"/>
                <a:cs typeface="Open Sans"/>
                <a:sym typeface="Open Sans"/>
              </a:defRPr>
            </a:lvl2pPr>
            <a:lvl3pPr marL="0" lvl="2" indent="0" algn="r">
              <a:spcBef>
                <a:spcPts val="0"/>
              </a:spcBef>
              <a:buNone/>
              <a:defRPr sz="1200" b="0" i="0" u="none" strike="noStrike" cap="none">
                <a:solidFill>
                  <a:schemeClr val="lt1"/>
                </a:solidFill>
                <a:latin typeface="Open Sans"/>
                <a:ea typeface="Open Sans"/>
                <a:cs typeface="Open Sans"/>
                <a:sym typeface="Open Sans"/>
              </a:defRPr>
            </a:lvl3pPr>
            <a:lvl4pPr marL="0" lvl="3" indent="0" algn="r">
              <a:spcBef>
                <a:spcPts val="0"/>
              </a:spcBef>
              <a:buNone/>
              <a:defRPr sz="1200" b="0" i="0" u="none" strike="noStrike" cap="none">
                <a:solidFill>
                  <a:schemeClr val="lt1"/>
                </a:solidFill>
                <a:latin typeface="Open Sans"/>
                <a:ea typeface="Open Sans"/>
                <a:cs typeface="Open Sans"/>
                <a:sym typeface="Open Sans"/>
              </a:defRPr>
            </a:lvl4pPr>
            <a:lvl5pPr marL="0" lvl="4" indent="0" algn="r">
              <a:spcBef>
                <a:spcPts val="0"/>
              </a:spcBef>
              <a:buNone/>
              <a:defRPr sz="1200" b="0" i="0" u="none" strike="noStrike" cap="none">
                <a:solidFill>
                  <a:schemeClr val="lt1"/>
                </a:solidFill>
                <a:latin typeface="Open Sans"/>
                <a:ea typeface="Open Sans"/>
                <a:cs typeface="Open Sans"/>
                <a:sym typeface="Open Sans"/>
              </a:defRPr>
            </a:lvl5pPr>
            <a:lvl6pPr marL="0" lvl="5" indent="0" algn="r">
              <a:spcBef>
                <a:spcPts val="0"/>
              </a:spcBef>
              <a:buNone/>
              <a:defRPr sz="1200" b="0" i="0" u="none" strike="noStrike" cap="none">
                <a:solidFill>
                  <a:schemeClr val="lt1"/>
                </a:solidFill>
                <a:latin typeface="Open Sans"/>
                <a:ea typeface="Open Sans"/>
                <a:cs typeface="Open Sans"/>
                <a:sym typeface="Open Sans"/>
              </a:defRPr>
            </a:lvl6pPr>
            <a:lvl7pPr marL="0" lvl="6" indent="0" algn="r">
              <a:spcBef>
                <a:spcPts val="0"/>
              </a:spcBef>
              <a:buNone/>
              <a:defRPr sz="1200" b="0" i="0" u="none" strike="noStrike" cap="none">
                <a:solidFill>
                  <a:schemeClr val="lt1"/>
                </a:solidFill>
                <a:latin typeface="Open Sans"/>
                <a:ea typeface="Open Sans"/>
                <a:cs typeface="Open Sans"/>
                <a:sym typeface="Open Sans"/>
              </a:defRPr>
            </a:lvl7pPr>
            <a:lvl8pPr marL="0" lvl="7" indent="0" algn="r">
              <a:spcBef>
                <a:spcPts val="0"/>
              </a:spcBef>
              <a:buNone/>
              <a:defRPr sz="1200" b="0" i="0" u="none" strike="noStrike" cap="none">
                <a:solidFill>
                  <a:schemeClr val="lt1"/>
                </a:solidFill>
                <a:latin typeface="Open Sans"/>
                <a:ea typeface="Open Sans"/>
                <a:cs typeface="Open Sans"/>
                <a:sym typeface="Open Sans"/>
              </a:defRPr>
            </a:lvl8pPr>
            <a:lvl9pPr marL="0" lvl="8" indent="0" algn="r">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7"/>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2"/>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 Purple">
  <p:cSld name="Two Content - Purple">
    <p:spTree>
      <p:nvGrpSpPr>
        <p:cNvPr id="1" name="Shape 57"/>
        <p:cNvGrpSpPr/>
        <p:nvPr/>
      </p:nvGrpSpPr>
      <p:grpSpPr>
        <a:xfrm>
          <a:off x="0" y="0"/>
          <a:ext cx="0" cy="0"/>
          <a:chOff x="0" y="0"/>
          <a:chExt cx="0" cy="0"/>
        </a:xfrm>
      </p:grpSpPr>
      <p:sp>
        <p:nvSpPr>
          <p:cNvPr id="58" name="Google Shape;58;p8"/>
          <p:cNvSpPr/>
          <p:nvPr/>
        </p:nvSpPr>
        <p:spPr>
          <a:xfrm>
            <a:off x="-6351"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59" name="Google Shape;59;p8"/>
          <p:cNvSpPr/>
          <p:nvPr/>
        </p:nvSpPr>
        <p:spPr>
          <a:xfrm>
            <a:off x="0" y="6492875"/>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60" name="Google Shape;6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p:nvPr/>
        </p:nvSpPr>
        <p:spPr>
          <a:xfrm>
            <a:off x="10615264" y="6492874"/>
            <a:ext cx="157673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Open Sans"/>
                <a:ea typeface="Open Sans"/>
                <a:cs typeface="Open Sans"/>
                <a:sym typeface="Open Sans"/>
              </a:rPr>
              <a:t>‹#›</a:t>
            </a:fld>
            <a:endParaRPr sz="1200" b="0" i="0" u="none" strike="noStrike" cap="none">
              <a:solidFill>
                <a:schemeClr val="lt1"/>
              </a:solidFill>
              <a:latin typeface="Open Sans"/>
              <a:ea typeface="Open Sans"/>
              <a:cs typeface="Open Sans"/>
              <a:sym typeface="Open Sans"/>
            </a:endParaRPr>
          </a:p>
        </p:txBody>
      </p:sp>
      <p:sp>
        <p:nvSpPr>
          <p:cNvPr id="65" name="Google Shape;65;p8"/>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body" idx="3"/>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67" name="Google Shape;67;p8"/>
          <p:cNvPicPr preferRelativeResize="0"/>
          <p:nvPr/>
        </p:nvPicPr>
        <p:blipFill rotWithShape="1">
          <a:blip r:embed="rId2">
            <a:alphaModFix/>
          </a:blip>
          <a:srcRect/>
          <a:stretch/>
        </p:blipFill>
        <p:spPr>
          <a:xfrm>
            <a:off x="114845" y="6538274"/>
            <a:ext cx="7390800" cy="27433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8"/>
        <p:cNvGrpSpPr/>
        <p:nvPr/>
      </p:nvGrpSpPr>
      <p:grpSpPr>
        <a:xfrm>
          <a:off x="0" y="0"/>
          <a:ext cx="0" cy="0"/>
          <a:chOff x="0" y="0"/>
          <a:chExt cx="0" cy="0"/>
        </a:xfrm>
      </p:grpSpPr>
      <p:sp>
        <p:nvSpPr>
          <p:cNvPr id="69" name="Google Shape;69;p9"/>
          <p:cNvSpPr/>
          <p:nvPr/>
        </p:nvSpPr>
        <p:spPr>
          <a:xfrm>
            <a:off x="-12701" y="6492875"/>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70" name="Google Shape;70;p9"/>
          <p:cNvSpPr/>
          <p:nvPr/>
        </p:nvSpPr>
        <p:spPr>
          <a:xfrm>
            <a:off x="-6351"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71" name="Google Shape;71;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5" name="Google Shape;75;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p:nvPr/>
        </p:nvSpPr>
        <p:spPr>
          <a:xfrm>
            <a:off x="10615264" y="6492874"/>
            <a:ext cx="157673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Open Sans"/>
                <a:ea typeface="Open Sans"/>
                <a:cs typeface="Open Sans"/>
                <a:sym typeface="Open Sans"/>
              </a:rPr>
              <a:t>‹#›</a:t>
            </a:fld>
            <a:endParaRPr sz="1200" b="0" i="0" u="none" strike="noStrike" cap="none">
              <a:solidFill>
                <a:schemeClr val="lt1"/>
              </a:solidFill>
              <a:latin typeface="Open Sans"/>
              <a:ea typeface="Open Sans"/>
              <a:cs typeface="Open Sans"/>
              <a:sym typeface="Open Sans"/>
            </a:endParaRPr>
          </a:p>
        </p:txBody>
      </p:sp>
      <p:sp>
        <p:nvSpPr>
          <p:cNvPr id="78" name="Google Shape;78;p9"/>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9"/>
          <p:cNvSpPr txBox="1">
            <a:spLocks noGrp="1"/>
          </p:cNvSpPr>
          <p:nvPr>
            <p:ph type="body" idx="5"/>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80" name="Google Shape;80;p9"/>
          <p:cNvPicPr preferRelativeResize="0"/>
          <p:nvPr/>
        </p:nvPicPr>
        <p:blipFill rotWithShape="1">
          <a:blip r:embed="rId2">
            <a:alphaModFix/>
          </a:blip>
          <a:srcRect/>
          <a:stretch/>
        </p:blipFill>
        <p:spPr>
          <a:xfrm>
            <a:off x="114845" y="6538274"/>
            <a:ext cx="7390800" cy="27433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wo Content - Purple">
  <p:cSld name="1_Two Content - Purple">
    <p:spTree>
      <p:nvGrpSpPr>
        <p:cNvPr id="1" name="Shape 81"/>
        <p:cNvGrpSpPr/>
        <p:nvPr/>
      </p:nvGrpSpPr>
      <p:grpSpPr>
        <a:xfrm>
          <a:off x="0" y="0"/>
          <a:ext cx="0" cy="0"/>
          <a:chOff x="0" y="0"/>
          <a:chExt cx="0" cy="0"/>
        </a:xfrm>
      </p:grpSpPr>
      <p:sp>
        <p:nvSpPr>
          <p:cNvPr id="82" name="Google Shape;82;p10"/>
          <p:cNvSpPr/>
          <p:nvPr/>
        </p:nvSpPr>
        <p:spPr>
          <a:xfrm>
            <a:off x="-6351"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83" name="Google Shape;83;p10"/>
          <p:cNvSpPr/>
          <p:nvPr/>
        </p:nvSpPr>
        <p:spPr>
          <a:xfrm>
            <a:off x="0" y="6492875"/>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84" name="Google Shape;8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0"/>
          <p:cNvSpPr txBox="1">
            <a:spLocks noGrp="1"/>
          </p:cNvSpPr>
          <p:nvPr>
            <p:ph type="body" idx="1"/>
          </p:nvPr>
        </p:nvSpPr>
        <p:spPr>
          <a:xfrm>
            <a:off x="838200" y="1825625"/>
            <a:ext cx="3365155" cy="309880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0"/>
          <p:cNvSpPr txBox="1">
            <a:spLocks noGrp="1"/>
          </p:cNvSpPr>
          <p:nvPr>
            <p:ph type="body" idx="2"/>
          </p:nvPr>
        </p:nvSpPr>
        <p:spPr>
          <a:xfrm>
            <a:off x="7912447" y="1825626"/>
            <a:ext cx="3441353" cy="3098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0"/>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0"/>
          <p:cNvSpPr txBox="1"/>
          <p:nvPr/>
        </p:nvSpPr>
        <p:spPr>
          <a:xfrm>
            <a:off x="10615264" y="6492874"/>
            <a:ext cx="157673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Open Sans"/>
                <a:ea typeface="Open Sans"/>
                <a:cs typeface="Open Sans"/>
                <a:sym typeface="Open Sans"/>
              </a:rPr>
              <a:t>‹#›</a:t>
            </a:fld>
            <a:endParaRPr sz="1200" b="0" i="0" u="none" strike="noStrike" cap="none">
              <a:solidFill>
                <a:schemeClr val="lt1"/>
              </a:solidFill>
              <a:latin typeface="Open Sans"/>
              <a:ea typeface="Open Sans"/>
              <a:cs typeface="Open Sans"/>
              <a:sym typeface="Open Sans"/>
            </a:endParaRPr>
          </a:p>
        </p:txBody>
      </p:sp>
      <p:sp>
        <p:nvSpPr>
          <p:cNvPr id="89" name="Google Shape;89;p10"/>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0"/>
          <p:cNvSpPr txBox="1">
            <a:spLocks noGrp="1"/>
          </p:cNvSpPr>
          <p:nvPr>
            <p:ph type="body" idx="3"/>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1" name="Google Shape;91;p10"/>
          <p:cNvSpPr txBox="1">
            <a:spLocks noGrp="1"/>
          </p:cNvSpPr>
          <p:nvPr>
            <p:ph type="body" idx="4"/>
          </p:nvPr>
        </p:nvSpPr>
        <p:spPr>
          <a:xfrm>
            <a:off x="4381501" y="1821973"/>
            <a:ext cx="3352799" cy="309880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0"/>
          <p:cNvSpPr txBox="1">
            <a:spLocks noGrp="1"/>
          </p:cNvSpPr>
          <p:nvPr>
            <p:ph type="body" idx="5"/>
          </p:nvPr>
        </p:nvSpPr>
        <p:spPr>
          <a:xfrm>
            <a:off x="835024" y="5121909"/>
            <a:ext cx="10515600" cy="9080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3" name="Google Shape;93;p10"/>
          <p:cNvPicPr preferRelativeResize="0"/>
          <p:nvPr/>
        </p:nvPicPr>
        <p:blipFill rotWithShape="1">
          <a:blip r:embed="rId2">
            <a:alphaModFix/>
          </a:blip>
          <a:srcRect/>
          <a:stretch/>
        </p:blipFill>
        <p:spPr>
          <a:xfrm>
            <a:off x="114845" y="6538274"/>
            <a:ext cx="7390800" cy="27433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Lato"/>
              <a:buNone/>
              <a:defRPr sz="4400" b="1"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Open Sans"/>
                <a:ea typeface="Open Sans"/>
                <a:cs typeface="Open Sans"/>
                <a:sym typeface="Open Sans"/>
              </a:defRPr>
            </a:lvl1pPr>
            <a:lvl2pPr marL="0" marR="0" lvl="1" indent="0" algn="r" rtl="0">
              <a:spcBef>
                <a:spcPts val="0"/>
              </a:spcBef>
              <a:buNone/>
              <a:defRPr sz="1200" b="0" i="0" u="none" strike="noStrike" cap="none">
                <a:solidFill>
                  <a:srgbClr val="888888"/>
                </a:solidFill>
                <a:latin typeface="Open Sans"/>
                <a:ea typeface="Open Sans"/>
                <a:cs typeface="Open Sans"/>
                <a:sym typeface="Open Sans"/>
              </a:defRPr>
            </a:lvl2pPr>
            <a:lvl3pPr marL="0" marR="0" lvl="2" indent="0" algn="r" rtl="0">
              <a:spcBef>
                <a:spcPts val="0"/>
              </a:spcBef>
              <a:buNone/>
              <a:defRPr sz="1200" b="0" i="0" u="none" strike="noStrike" cap="none">
                <a:solidFill>
                  <a:srgbClr val="888888"/>
                </a:solidFill>
                <a:latin typeface="Open Sans"/>
                <a:ea typeface="Open Sans"/>
                <a:cs typeface="Open Sans"/>
                <a:sym typeface="Open Sans"/>
              </a:defRPr>
            </a:lvl3pPr>
            <a:lvl4pPr marL="0" marR="0" lvl="3" indent="0" algn="r" rtl="0">
              <a:spcBef>
                <a:spcPts val="0"/>
              </a:spcBef>
              <a:buNone/>
              <a:defRPr sz="1200" b="0" i="0" u="none" strike="noStrike" cap="none">
                <a:solidFill>
                  <a:srgbClr val="888888"/>
                </a:solidFill>
                <a:latin typeface="Open Sans"/>
                <a:ea typeface="Open Sans"/>
                <a:cs typeface="Open Sans"/>
                <a:sym typeface="Open Sans"/>
              </a:defRPr>
            </a:lvl4pPr>
            <a:lvl5pPr marL="0" marR="0" lvl="4" indent="0" algn="r" rtl="0">
              <a:spcBef>
                <a:spcPts val="0"/>
              </a:spcBef>
              <a:buNone/>
              <a:defRPr sz="1200" b="0" i="0" u="none" strike="noStrike" cap="none">
                <a:solidFill>
                  <a:srgbClr val="888888"/>
                </a:solidFill>
                <a:latin typeface="Open Sans"/>
                <a:ea typeface="Open Sans"/>
                <a:cs typeface="Open Sans"/>
                <a:sym typeface="Open Sans"/>
              </a:defRPr>
            </a:lvl5pPr>
            <a:lvl6pPr marL="0" marR="0" lvl="5" indent="0" algn="r" rtl="0">
              <a:spcBef>
                <a:spcPts val="0"/>
              </a:spcBef>
              <a:buNone/>
              <a:defRPr sz="1200" b="0" i="0" u="none" strike="noStrike" cap="none">
                <a:solidFill>
                  <a:srgbClr val="888888"/>
                </a:solidFill>
                <a:latin typeface="Open Sans"/>
                <a:ea typeface="Open Sans"/>
                <a:cs typeface="Open Sans"/>
                <a:sym typeface="Open Sans"/>
              </a:defRPr>
            </a:lvl6pPr>
            <a:lvl7pPr marL="0" marR="0" lvl="6" indent="0" algn="r" rtl="0">
              <a:spcBef>
                <a:spcPts val="0"/>
              </a:spcBef>
              <a:buNone/>
              <a:defRPr sz="1200" b="0" i="0" u="none" strike="noStrike" cap="none">
                <a:solidFill>
                  <a:srgbClr val="888888"/>
                </a:solidFill>
                <a:latin typeface="Open Sans"/>
                <a:ea typeface="Open Sans"/>
                <a:cs typeface="Open Sans"/>
                <a:sym typeface="Open Sans"/>
              </a:defRPr>
            </a:lvl7pPr>
            <a:lvl8pPr marL="0" marR="0" lvl="7" indent="0" algn="r" rtl="0">
              <a:spcBef>
                <a:spcPts val="0"/>
              </a:spcBef>
              <a:buNone/>
              <a:defRPr sz="1200" b="0" i="0" u="none" strike="noStrike" cap="none">
                <a:solidFill>
                  <a:srgbClr val="888888"/>
                </a:solidFill>
                <a:latin typeface="Open Sans"/>
                <a:ea typeface="Open Sans"/>
                <a:cs typeface="Open Sans"/>
                <a:sym typeface="Open Sans"/>
              </a:defRPr>
            </a:lvl8pPr>
            <a:lvl9pPr marL="0" marR="0" lvl="8" indent="0" algn="r" rtl="0">
              <a:spcBef>
                <a:spcPts val="0"/>
              </a:spcBef>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398375" y="551350"/>
            <a:ext cx="11370600" cy="7614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B71E"/>
              </a:buClr>
              <a:buSzPts val="4860"/>
              <a:buFont typeface="Lato"/>
              <a:buNone/>
            </a:pPr>
            <a:r>
              <a:rPr lang="en-US" sz="3600" dirty="0"/>
              <a:t>CS209:Artificial Intelligence</a:t>
            </a:r>
            <a:endParaRPr sz="3600" dirty="0"/>
          </a:p>
        </p:txBody>
      </p:sp>
      <p:sp>
        <p:nvSpPr>
          <p:cNvPr id="171" name="Google Shape;171;p22"/>
          <p:cNvSpPr txBox="1">
            <a:spLocks noGrp="1"/>
          </p:cNvSpPr>
          <p:nvPr>
            <p:ph type="body" idx="1"/>
          </p:nvPr>
        </p:nvSpPr>
        <p:spPr>
          <a:xfrm>
            <a:off x="1905750" y="2433180"/>
            <a:ext cx="8380500" cy="1347350"/>
          </a:xfrm>
          <a:prstGeom prst="rect">
            <a:avLst/>
          </a:prstGeom>
          <a:noFill/>
          <a:ln>
            <a:noFill/>
          </a:ln>
        </p:spPr>
        <p:txBody>
          <a:bodyPr spcFirstLastPara="1" wrap="square" lIns="91425" tIns="45700" rIns="91425" bIns="45700" anchor="t" anchorCtr="0">
            <a:noAutofit/>
          </a:bodyPr>
          <a:lstStyle/>
          <a:p>
            <a:pPr marL="0" marR="0" lvl="0" indent="0" algn="ctr" rtl="0">
              <a:lnSpc>
                <a:spcPct val="70000"/>
              </a:lnSpc>
              <a:spcBef>
                <a:spcPts val="0"/>
              </a:spcBef>
              <a:spcAft>
                <a:spcPts val="0"/>
              </a:spcAft>
              <a:buClr>
                <a:schemeClr val="lt1"/>
              </a:buClr>
              <a:buSzPts val="2380"/>
              <a:buFont typeface="Arial"/>
              <a:buNone/>
            </a:pPr>
            <a:r>
              <a:rPr lang="en-US" sz="2000" b="1" dirty="0"/>
              <a:t>Submitted by:</a:t>
            </a:r>
            <a:endParaRPr sz="2000" b="1" dirty="0"/>
          </a:p>
          <a:p>
            <a:pPr marL="77470" marR="0" lvl="0" indent="0" algn="ctr" rtl="0">
              <a:spcBef>
                <a:spcPts val="0"/>
              </a:spcBef>
              <a:spcAft>
                <a:spcPts val="0"/>
              </a:spcAft>
              <a:buSzPts val="2380"/>
            </a:pPr>
            <a:r>
              <a:rPr lang="en-US" sz="2000" dirty="0"/>
              <a:t>Saipushkar Nagaraj</a:t>
            </a:r>
            <a:endParaRPr sz="2000" dirty="0"/>
          </a:p>
          <a:p>
            <a:pPr marL="77470" marR="0" lvl="0" indent="0" algn="ctr" rtl="0">
              <a:spcBef>
                <a:spcPts val="0"/>
              </a:spcBef>
              <a:spcAft>
                <a:spcPts val="0"/>
              </a:spcAft>
              <a:buSzPts val="2380"/>
            </a:pPr>
            <a:r>
              <a:rPr lang="en-US" sz="2000" dirty="0"/>
              <a:t>Utkarsh Raj</a:t>
            </a:r>
            <a:endParaRPr sz="2000" dirty="0"/>
          </a:p>
          <a:p>
            <a:pPr marL="77470" marR="0" lvl="0" indent="0" algn="ctr" rtl="0">
              <a:spcBef>
                <a:spcPts val="0"/>
              </a:spcBef>
              <a:spcAft>
                <a:spcPts val="0"/>
              </a:spcAft>
              <a:buSzPts val="2380"/>
            </a:pPr>
            <a:r>
              <a:rPr lang="en-US" sz="2000" dirty="0"/>
              <a:t>Sunny Raj</a:t>
            </a:r>
            <a:endParaRPr sz="2000" dirty="0"/>
          </a:p>
          <a:p>
            <a:pPr marL="77470" lvl="0" indent="0" algn="ctr" rtl="0">
              <a:spcBef>
                <a:spcPts val="0"/>
              </a:spcBef>
              <a:spcAft>
                <a:spcPts val="0"/>
              </a:spcAft>
              <a:buSzPts val="2380"/>
            </a:pPr>
            <a:r>
              <a:rPr lang="en-US" sz="2000" dirty="0" err="1"/>
              <a:t>Nakirekanti</a:t>
            </a:r>
            <a:r>
              <a:rPr lang="en-US" sz="2000" dirty="0"/>
              <a:t> Viraj</a:t>
            </a:r>
            <a:endParaRPr sz="2000" dirty="0"/>
          </a:p>
        </p:txBody>
      </p:sp>
      <p:sp>
        <p:nvSpPr>
          <p:cNvPr id="172" name="Google Shape;172;p22"/>
          <p:cNvSpPr txBox="1">
            <a:spLocks noGrp="1"/>
          </p:cNvSpPr>
          <p:nvPr>
            <p:ph type="body" idx="1"/>
          </p:nvPr>
        </p:nvSpPr>
        <p:spPr>
          <a:xfrm>
            <a:off x="2707397" y="4211685"/>
            <a:ext cx="6777205" cy="8798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380"/>
              <a:buFont typeface="Arial"/>
              <a:buNone/>
            </a:pPr>
            <a:r>
              <a:rPr lang="en-US" sz="2000" b="1" dirty="0"/>
              <a:t>Course Instructor</a:t>
            </a:r>
            <a:r>
              <a:rPr lang="en-US" sz="2000" dirty="0"/>
              <a:t>: </a:t>
            </a:r>
          </a:p>
          <a:p>
            <a:pPr marL="0" marR="0" lvl="0" indent="0" algn="ctr" rtl="0">
              <a:lnSpc>
                <a:spcPct val="100000"/>
              </a:lnSpc>
              <a:spcBef>
                <a:spcPts val="0"/>
              </a:spcBef>
              <a:spcAft>
                <a:spcPts val="0"/>
              </a:spcAft>
              <a:buClr>
                <a:schemeClr val="lt1"/>
              </a:buClr>
              <a:buSzPts val="2380"/>
              <a:buFont typeface="Arial"/>
              <a:buNone/>
            </a:pPr>
            <a:r>
              <a:rPr lang="en-US" sz="2000" dirty="0"/>
              <a:t>Prof. Dileep. A.D</a:t>
            </a:r>
          </a:p>
          <a:p>
            <a:pPr marL="0" marR="0" lvl="0" indent="0" algn="ctr" rtl="0">
              <a:lnSpc>
                <a:spcPct val="100000"/>
              </a:lnSpc>
              <a:spcBef>
                <a:spcPts val="0"/>
              </a:spcBef>
              <a:spcAft>
                <a:spcPts val="0"/>
              </a:spcAft>
              <a:buClr>
                <a:schemeClr val="lt1"/>
              </a:buClr>
              <a:buSzPts val="2380"/>
              <a:buFont typeface="Arial"/>
              <a:buNone/>
            </a:pPr>
            <a:r>
              <a:rPr lang="en-US" sz="2000" b="1" dirty="0"/>
              <a:t>Mentor Name</a:t>
            </a:r>
            <a:r>
              <a:rPr lang="en-US" sz="2000" dirty="0"/>
              <a:t>:</a:t>
            </a:r>
          </a:p>
          <a:p>
            <a:pPr marL="0" marR="0" lvl="0" indent="0" algn="ctr" rtl="0">
              <a:lnSpc>
                <a:spcPct val="100000"/>
              </a:lnSpc>
              <a:spcBef>
                <a:spcPts val="0"/>
              </a:spcBef>
              <a:spcAft>
                <a:spcPts val="0"/>
              </a:spcAft>
              <a:buClr>
                <a:schemeClr val="lt1"/>
              </a:buClr>
              <a:buSzPts val="2380"/>
              <a:buFont typeface="Arial"/>
              <a:buNone/>
            </a:pPr>
            <a:r>
              <a:rPr lang="en-US" sz="2000" dirty="0"/>
              <a:t>Anupama </a:t>
            </a:r>
            <a:r>
              <a:rPr lang="en-US" sz="2000" dirty="0" err="1"/>
              <a:t>Bidargaddi</a:t>
            </a:r>
            <a:endParaRPr sz="2000" dirty="0"/>
          </a:p>
        </p:txBody>
      </p:sp>
      <p:sp>
        <p:nvSpPr>
          <p:cNvPr id="173" name="Google Shape;173;p22"/>
          <p:cNvSpPr txBox="1">
            <a:spLocks noGrp="1"/>
          </p:cNvSpPr>
          <p:nvPr>
            <p:ph type="title"/>
          </p:nvPr>
        </p:nvSpPr>
        <p:spPr>
          <a:xfrm>
            <a:off x="398375" y="1495925"/>
            <a:ext cx="11370600" cy="506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B71E"/>
              </a:buClr>
              <a:buSzPts val="4860"/>
              <a:buFont typeface="Lato"/>
              <a:buNone/>
            </a:pPr>
            <a:r>
              <a:rPr lang="en-US" sz="2500" dirty="0">
                <a:solidFill>
                  <a:srgbClr val="FFB71E"/>
                </a:solidFill>
              </a:rPr>
              <a:t>Team – 3 : Advanced Soyabean Agriculture</a:t>
            </a:r>
            <a:endParaRPr sz="1700" b="0" dirty="0">
              <a:solidFill>
                <a:srgbClr val="FFB71E"/>
              </a:solidFill>
            </a:endParaRPr>
          </a:p>
        </p:txBody>
      </p:sp>
      <p:pic>
        <p:nvPicPr>
          <p:cNvPr id="174" name="Google Shape;174;p22"/>
          <p:cNvPicPr preferRelativeResize="0"/>
          <p:nvPr/>
        </p:nvPicPr>
        <p:blipFill>
          <a:blip r:embed="rId3">
            <a:alphaModFix/>
          </a:blip>
          <a:stretch>
            <a:fillRect/>
          </a:stretch>
        </p:blipFill>
        <p:spPr>
          <a:xfrm>
            <a:off x="10533125" y="0"/>
            <a:ext cx="1658875" cy="1312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335849F3-6059-B79E-EF5A-BBBB7EBFACCF}"/>
            </a:ext>
          </a:extLst>
        </p:cNvPr>
        <p:cNvGrpSpPr/>
        <p:nvPr/>
      </p:nvGrpSpPr>
      <p:grpSpPr>
        <a:xfrm>
          <a:off x="0" y="0"/>
          <a:ext cx="0" cy="0"/>
          <a:chOff x="0" y="0"/>
          <a:chExt cx="0" cy="0"/>
        </a:xfrm>
      </p:grpSpPr>
      <p:sp>
        <p:nvSpPr>
          <p:cNvPr id="205" name="Google Shape;205;p26">
            <a:extLst>
              <a:ext uri="{FF2B5EF4-FFF2-40B4-BE49-F238E27FC236}">
                <a16:creationId xmlns:a16="http://schemas.microsoft.com/office/drawing/2014/main" id="{B1564837-72D0-7EBB-4915-B643E19D2988}"/>
              </a:ext>
            </a:extLst>
          </p:cNvPr>
          <p:cNvSpPr txBox="1">
            <a:spLocks noGrp="1"/>
          </p:cNvSpPr>
          <p:nvPr>
            <p:ph type="title"/>
          </p:nvPr>
        </p:nvSpPr>
        <p:spPr>
          <a:xfrm>
            <a:off x="0" y="365125"/>
            <a:ext cx="12192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06" name="Google Shape;206;p26">
            <a:extLst>
              <a:ext uri="{FF2B5EF4-FFF2-40B4-BE49-F238E27FC236}">
                <a16:creationId xmlns:a16="http://schemas.microsoft.com/office/drawing/2014/main" id="{9B53D9FD-48FB-CAA1-8ED4-306B5494C304}"/>
              </a:ext>
            </a:extLst>
          </p:cNvPr>
          <p:cNvSpPr txBox="1">
            <a:spLocks noGrp="1"/>
          </p:cNvSpPr>
          <p:nvPr>
            <p:ph type="body" idx="1"/>
          </p:nvPr>
        </p:nvSpPr>
        <p:spPr>
          <a:xfrm>
            <a:off x="375863" y="2699445"/>
            <a:ext cx="3887912" cy="2448424"/>
          </a:xfrm>
          <a:prstGeom prst="rect">
            <a:avLst/>
          </a:prstGeom>
        </p:spPr>
        <p:txBody>
          <a:bodyPr spcFirstLastPara="1" wrap="square" lIns="91425" tIns="45700" rIns="91425" bIns="45700" anchor="t" anchorCtr="0">
            <a:noAutofit/>
          </a:bodyPr>
          <a:lstStyle/>
          <a:p>
            <a:pPr marL="342900"/>
            <a:r>
              <a:rPr lang="en-IN" sz="2000" dirty="0"/>
              <a:t>Data was </a:t>
            </a:r>
            <a:r>
              <a:rPr lang="en-IN" sz="2000" b="1" dirty="0"/>
              <a:t>Standardized</a:t>
            </a:r>
            <a:r>
              <a:rPr lang="en-IN" sz="2000" dirty="0"/>
              <a:t> to remove any form of bias during the training of Algorithms.</a:t>
            </a:r>
          </a:p>
          <a:p>
            <a:pPr marL="342900"/>
            <a:r>
              <a:rPr lang="en-IN" sz="2000" dirty="0"/>
              <a:t>The following graph shows the pair-plot after standardizing the data.</a:t>
            </a:r>
          </a:p>
          <a:p>
            <a:pPr marL="342900"/>
            <a:endParaRPr sz="2000" dirty="0"/>
          </a:p>
        </p:txBody>
      </p:sp>
      <p:sp>
        <p:nvSpPr>
          <p:cNvPr id="208" name="Google Shape;208;p26">
            <a:extLst>
              <a:ext uri="{FF2B5EF4-FFF2-40B4-BE49-F238E27FC236}">
                <a16:creationId xmlns:a16="http://schemas.microsoft.com/office/drawing/2014/main" id="{22A6837C-2B6F-7672-B49F-B67492D0366A}"/>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02BE9A69-0AF5-1EE5-9A36-B4F40A2D80E9}"/>
              </a:ext>
            </a:extLst>
          </p:cNvPr>
          <p:cNvPicPr>
            <a:picLocks noChangeAspect="1"/>
          </p:cNvPicPr>
          <p:nvPr/>
        </p:nvPicPr>
        <p:blipFill>
          <a:blip r:embed="rId3"/>
          <a:stretch>
            <a:fillRect/>
          </a:stretch>
        </p:blipFill>
        <p:spPr>
          <a:xfrm>
            <a:off x="4798031" y="1354440"/>
            <a:ext cx="7222801" cy="5138435"/>
          </a:xfrm>
          <a:prstGeom prst="rect">
            <a:avLst/>
          </a:prstGeom>
        </p:spPr>
      </p:pic>
    </p:spTree>
    <p:extLst>
      <p:ext uri="{BB962C8B-B14F-4D97-AF65-F5344CB8AC3E}">
        <p14:creationId xmlns:p14="http://schemas.microsoft.com/office/powerpoint/2010/main" val="1790151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C8AACBF3-4E84-6441-6136-D6FCE8DCA1EC}"/>
            </a:ext>
          </a:extLst>
        </p:cNvPr>
        <p:cNvGrpSpPr/>
        <p:nvPr/>
      </p:nvGrpSpPr>
      <p:grpSpPr>
        <a:xfrm>
          <a:off x="0" y="0"/>
          <a:ext cx="0" cy="0"/>
          <a:chOff x="0" y="0"/>
          <a:chExt cx="0" cy="0"/>
        </a:xfrm>
      </p:grpSpPr>
      <p:sp>
        <p:nvSpPr>
          <p:cNvPr id="214" name="Google Shape;214;p27">
            <a:extLst>
              <a:ext uri="{FF2B5EF4-FFF2-40B4-BE49-F238E27FC236}">
                <a16:creationId xmlns:a16="http://schemas.microsoft.com/office/drawing/2014/main" id="{8274E9C7-52CE-85E5-90FF-712604EBA824}"/>
              </a:ext>
            </a:extLst>
          </p:cNvPr>
          <p:cNvSpPr txBox="1">
            <a:spLocks noGrp="1"/>
          </p:cNvSpPr>
          <p:nvPr>
            <p:ph type="title"/>
          </p:nvPr>
        </p:nvSpPr>
        <p:spPr>
          <a:xfrm>
            <a:off x="0" y="365125"/>
            <a:ext cx="11353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15" name="Google Shape;215;p27">
            <a:extLst>
              <a:ext uri="{FF2B5EF4-FFF2-40B4-BE49-F238E27FC236}">
                <a16:creationId xmlns:a16="http://schemas.microsoft.com/office/drawing/2014/main" id="{B7B5B517-3363-BD3E-4C80-CCF593E6D6A0}"/>
              </a:ext>
            </a:extLst>
          </p:cNvPr>
          <p:cNvSpPr txBox="1">
            <a:spLocks noGrp="1"/>
          </p:cNvSpPr>
          <p:nvPr>
            <p:ph type="body" idx="1"/>
          </p:nvPr>
        </p:nvSpPr>
        <p:spPr>
          <a:xfrm>
            <a:off x="184935" y="1736150"/>
            <a:ext cx="4798032" cy="444067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2600" b="1" dirty="0"/>
              <a:t>Other Statistical Inferences </a:t>
            </a:r>
          </a:p>
          <a:p>
            <a:pPr indent="-457200"/>
            <a:r>
              <a:rPr lang="en-IN" sz="2000" b="1" dirty="0"/>
              <a:t>Distribution</a:t>
            </a:r>
            <a:r>
              <a:rPr lang="en-IN" sz="2000" dirty="0"/>
              <a:t> of all numerical attributes were plotted to analyse the data distribution.</a:t>
            </a:r>
          </a:p>
          <a:p>
            <a:pPr indent="-457200"/>
            <a:r>
              <a:rPr lang="en-IN" sz="2000" dirty="0"/>
              <a:t>We observed that most of them exhibit </a:t>
            </a:r>
            <a:r>
              <a:rPr lang="en-IN" sz="2000" b="1" dirty="0"/>
              <a:t>normal distributions </a:t>
            </a:r>
            <a:r>
              <a:rPr lang="en-IN" sz="2000" dirty="0"/>
              <a:t>upon standardizing.</a:t>
            </a:r>
            <a:endParaRPr sz="2000" dirty="0"/>
          </a:p>
        </p:txBody>
      </p:sp>
      <p:sp>
        <p:nvSpPr>
          <p:cNvPr id="217" name="Google Shape;217;p27">
            <a:extLst>
              <a:ext uri="{FF2B5EF4-FFF2-40B4-BE49-F238E27FC236}">
                <a16:creationId xmlns:a16="http://schemas.microsoft.com/office/drawing/2014/main" id="{08DFA533-0D25-AF86-F573-929C3225E78D}"/>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A69577C8-0204-B391-C01A-51DB48FAAE78}"/>
              </a:ext>
            </a:extLst>
          </p:cNvPr>
          <p:cNvPicPr>
            <a:picLocks noChangeAspect="1"/>
          </p:cNvPicPr>
          <p:nvPr/>
        </p:nvPicPr>
        <p:blipFill>
          <a:blip r:embed="rId3"/>
          <a:stretch>
            <a:fillRect/>
          </a:stretch>
        </p:blipFill>
        <p:spPr>
          <a:xfrm>
            <a:off x="5124216" y="1376736"/>
            <a:ext cx="6882850" cy="5000361"/>
          </a:xfrm>
          <a:prstGeom prst="rect">
            <a:avLst/>
          </a:prstGeom>
        </p:spPr>
      </p:pic>
    </p:spTree>
    <p:extLst>
      <p:ext uri="{BB962C8B-B14F-4D97-AF65-F5344CB8AC3E}">
        <p14:creationId xmlns:p14="http://schemas.microsoft.com/office/powerpoint/2010/main" val="369849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0" y="365125"/>
            <a:ext cx="11353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15" name="Google Shape;215;p27"/>
          <p:cNvSpPr txBox="1">
            <a:spLocks noGrp="1"/>
          </p:cNvSpPr>
          <p:nvPr>
            <p:ph type="body" idx="1"/>
          </p:nvPr>
        </p:nvSpPr>
        <p:spPr>
          <a:xfrm>
            <a:off x="184935" y="1736150"/>
            <a:ext cx="4798032" cy="444067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2600" b="1" dirty="0"/>
              <a:t>Other Statistical Inferences </a:t>
            </a:r>
          </a:p>
          <a:p>
            <a:pPr indent="-457200"/>
            <a:r>
              <a:rPr lang="en-IN" sz="2000" dirty="0"/>
              <a:t>Correlation heatmaps were used to understand and analyse the influence of certain input and output parameters on the other parameters/variables in the dataset.</a:t>
            </a:r>
            <a:endParaRPr sz="2000" dirty="0"/>
          </a:p>
        </p:txBody>
      </p:sp>
      <p:sp>
        <p:nvSpPr>
          <p:cNvPr id="217" name="Google Shape;217;p27"/>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5" name="Picture 4">
            <a:extLst>
              <a:ext uri="{FF2B5EF4-FFF2-40B4-BE49-F238E27FC236}">
                <a16:creationId xmlns:a16="http://schemas.microsoft.com/office/drawing/2014/main" id="{BF003401-29E3-849E-2521-9EFB0F8CE281}"/>
              </a:ext>
            </a:extLst>
          </p:cNvPr>
          <p:cNvPicPr>
            <a:picLocks noChangeAspect="1"/>
          </p:cNvPicPr>
          <p:nvPr/>
        </p:nvPicPr>
        <p:blipFill>
          <a:blip r:embed="rId3"/>
          <a:stretch>
            <a:fillRect/>
          </a:stretch>
        </p:blipFill>
        <p:spPr>
          <a:xfrm>
            <a:off x="4982967" y="1292483"/>
            <a:ext cx="7024098" cy="50070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AEAF5860-08B6-5D8B-BD96-1C7CCF19A4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B99B21-1500-B006-D676-75F5281F9FE1}"/>
              </a:ext>
            </a:extLst>
          </p:cNvPr>
          <p:cNvPicPr>
            <a:picLocks noChangeAspect="1"/>
          </p:cNvPicPr>
          <p:nvPr/>
        </p:nvPicPr>
        <p:blipFill>
          <a:blip r:embed="rId3"/>
          <a:stretch>
            <a:fillRect/>
          </a:stretch>
        </p:blipFill>
        <p:spPr>
          <a:xfrm>
            <a:off x="5033496" y="1474158"/>
            <a:ext cx="7158504" cy="4702667"/>
          </a:xfrm>
          <a:prstGeom prst="rect">
            <a:avLst/>
          </a:prstGeom>
        </p:spPr>
      </p:pic>
      <p:sp>
        <p:nvSpPr>
          <p:cNvPr id="214" name="Google Shape;214;p27">
            <a:extLst>
              <a:ext uri="{FF2B5EF4-FFF2-40B4-BE49-F238E27FC236}">
                <a16:creationId xmlns:a16="http://schemas.microsoft.com/office/drawing/2014/main" id="{64BDAD3C-808E-BED4-F3FF-F38E998D7A85}"/>
              </a:ext>
            </a:extLst>
          </p:cNvPr>
          <p:cNvSpPr txBox="1">
            <a:spLocks noGrp="1"/>
          </p:cNvSpPr>
          <p:nvPr>
            <p:ph type="title"/>
          </p:nvPr>
        </p:nvSpPr>
        <p:spPr>
          <a:xfrm>
            <a:off x="0" y="365125"/>
            <a:ext cx="11353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15" name="Google Shape;215;p27">
            <a:extLst>
              <a:ext uri="{FF2B5EF4-FFF2-40B4-BE49-F238E27FC236}">
                <a16:creationId xmlns:a16="http://schemas.microsoft.com/office/drawing/2014/main" id="{46FA625C-8EB9-4F19-6A71-1356C30C8BCE}"/>
              </a:ext>
            </a:extLst>
          </p:cNvPr>
          <p:cNvSpPr txBox="1">
            <a:spLocks noGrp="1"/>
          </p:cNvSpPr>
          <p:nvPr>
            <p:ph type="body" idx="1"/>
          </p:nvPr>
        </p:nvSpPr>
        <p:spPr>
          <a:xfrm>
            <a:off x="184935" y="1736150"/>
            <a:ext cx="5126804" cy="444067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2600" b="1" dirty="0"/>
              <a:t>Other Statistical Inferences </a:t>
            </a:r>
          </a:p>
          <a:p>
            <a:pPr indent="-457200"/>
            <a:r>
              <a:rPr lang="en-IN" sz="2000" dirty="0"/>
              <a:t>Certain parameters were presumed to be plausible parameters that could contribute to the overall yield.</a:t>
            </a:r>
          </a:p>
          <a:p>
            <a:pPr lvl="1" indent="-457200"/>
            <a:r>
              <a:rPr lang="en-IN" sz="1600" dirty="0"/>
              <a:t>Seed Yield per Unit Area (SYUA)</a:t>
            </a:r>
          </a:p>
          <a:p>
            <a:pPr lvl="1" indent="-457200"/>
            <a:r>
              <a:rPr lang="en-IN" sz="1600" dirty="0"/>
              <a:t>Sugars (Su)</a:t>
            </a:r>
          </a:p>
          <a:p>
            <a:pPr lvl="1" indent="-457200"/>
            <a:r>
              <a:rPr lang="en-IN" sz="1600" dirty="0"/>
              <a:t>Protein Content (PCO)</a:t>
            </a:r>
          </a:p>
          <a:p>
            <a:pPr lvl="1" indent="-457200"/>
            <a:r>
              <a:rPr lang="en-IN" sz="1600" dirty="0"/>
              <a:t>Number of Seeds per Pod (NSP)</a:t>
            </a:r>
          </a:p>
          <a:p>
            <a:pPr marL="342900"/>
            <a:r>
              <a:rPr lang="en-IN" sz="2000" b="1" dirty="0"/>
              <a:t>Mutual Information Regression </a:t>
            </a:r>
            <a:r>
              <a:rPr lang="en-IN" sz="2000" dirty="0"/>
              <a:t>plots were made to understand and </a:t>
            </a:r>
            <a:r>
              <a:rPr lang="en-IN" sz="2000" dirty="0" err="1"/>
              <a:t>analyze</a:t>
            </a:r>
            <a:r>
              <a:rPr lang="en-IN" sz="2000" dirty="0"/>
              <a:t> the importance that these parameters had on the other parameters.</a:t>
            </a:r>
          </a:p>
          <a:p>
            <a:pPr lvl="1" indent="-457200"/>
            <a:endParaRPr lang="en-IN" sz="1600" dirty="0"/>
          </a:p>
          <a:p>
            <a:pPr marL="457200" lvl="1" indent="0">
              <a:buNone/>
            </a:pPr>
            <a:endParaRPr lang="en-IN" sz="1600" dirty="0"/>
          </a:p>
        </p:txBody>
      </p:sp>
      <p:sp>
        <p:nvSpPr>
          <p:cNvPr id="217" name="Google Shape;217;p27">
            <a:extLst>
              <a:ext uri="{FF2B5EF4-FFF2-40B4-BE49-F238E27FC236}">
                <a16:creationId xmlns:a16="http://schemas.microsoft.com/office/drawing/2014/main" id="{32171127-3D1C-A248-F457-849C8DC45B7F}"/>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extLst>
      <p:ext uri="{BB962C8B-B14F-4D97-AF65-F5344CB8AC3E}">
        <p14:creationId xmlns:p14="http://schemas.microsoft.com/office/powerpoint/2010/main" val="2664896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EB8A263B-921C-C01D-55ED-15FBCEC29462}"/>
            </a:ext>
          </a:extLst>
        </p:cNvPr>
        <p:cNvGrpSpPr/>
        <p:nvPr/>
      </p:nvGrpSpPr>
      <p:grpSpPr>
        <a:xfrm>
          <a:off x="0" y="0"/>
          <a:ext cx="0" cy="0"/>
          <a:chOff x="0" y="0"/>
          <a:chExt cx="0" cy="0"/>
        </a:xfrm>
      </p:grpSpPr>
      <p:sp>
        <p:nvSpPr>
          <p:cNvPr id="214" name="Google Shape;214;p27">
            <a:extLst>
              <a:ext uri="{FF2B5EF4-FFF2-40B4-BE49-F238E27FC236}">
                <a16:creationId xmlns:a16="http://schemas.microsoft.com/office/drawing/2014/main" id="{2A833441-6A1A-64E5-361A-8DCAFE57FE14}"/>
              </a:ext>
            </a:extLst>
          </p:cNvPr>
          <p:cNvSpPr txBox="1">
            <a:spLocks noGrp="1"/>
          </p:cNvSpPr>
          <p:nvPr>
            <p:ph type="title"/>
          </p:nvPr>
        </p:nvSpPr>
        <p:spPr>
          <a:xfrm>
            <a:off x="0" y="365125"/>
            <a:ext cx="11353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15" name="Google Shape;215;p27">
            <a:extLst>
              <a:ext uri="{FF2B5EF4-FFF2-40B4-BE49-F238E27FC236}">
                <a16:creationId xmlns:a16="http://schemas.microsoft.com/office/drawing/2014/main" id="{01FDDAD7-1514-BD08-4DB0-5C9DEBA1B636}"/>
              </a:ext>
            </a:extLst>
          </p:cNvPr>
          <p:cNvSpPr txBox="1">
            <a:spLocks noGrp="1"/>
          </p:cNvSpPr>
          <p:nvPr>
            <p:ph type="body" idx="1"/>
          </p:nvPr>
        </p:nvSpPr>
        <p:spPr>
          <a:xfrm>
            <a:off x="4170879" y="1690825"/>
            <a:ext cx="3012041" cy="444067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2400" b="1" dirty="0"/>
              <a:t>Data Visualization </a:t>
            </a:r>
          </a:p>
          <a:p>
            <a:pPr marL="457200" lvl="1" indent="0">
              <a:buNone/>
            </a:pPr>
            <a:endParaRPr lang="en-IN" b="1" dirty="0"/>
          </a:p>
        </p:txBody>
      </p:sp>
      <p:sp>
        <p:nvSpPr>
          <p:cNvPr id="217" name="Google Shape;217;p27">
            <a:extLst>
              <a:ext uri="{FF2B5EF4-FFF2-40B4-BE49-F238E27FC236}">
                <a16:creationId xmlns:a16="http://schemas.microsoft.com/office/drawing/2014/main" id="{531F7D9C-AEE2-BB32-A40F-11DF5F8AFC12}"/>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4" name="Picture 3">
            <a:extLst>
              <a:ext uri="{FF2B5EF4-FFF2-40B4-BE49-F238E27FC236}">
                <a16:creationId xmlns:a16="http://schemas.microsoft.com/office/drawing/2014/main" id="{5B2B500D-5DA5-FD30-613C-7C980C98CDE9}"/>
              </a:ext>
            </a:extLst>
          </p:cNvPr>
          <p:cNvPicPr>
            <a:picLocks noChangeAspect="1"/>
          </p:cNvPicPr>
          <p:nvPr/>
        </p:nvPicPr>
        <p:blipFill>
          <a:blip r:embed="rId3"/>
          <a:stretch>
            <a:fillRect/>
          </a:stretch>
        </p:blipFill>
        <p:spPr>
          <a:xfrm>
            <a:off x="595295" y="2253477"/>
            <a:ext cx="5081604" cy="4034307"/>
          </a:xfrm>
          <a:prstGeom prst="rect">
            <a:avLst/>
          </a:prstGeom>
        </p:spPr>
      </p:pic>
      <p:pic>
        <p:nvPicPr>
          <p:cNvPr id="6" name="Picture 5">
            <a:extLst>
              <a:ext uri="{FF2B5EF4-FFF2-40B4-BE49-F238E27FC236}">
                <a16:creationId xmlns:a16="http://schemas.microsoft.com/office/drawing/2014/main" id="{A447A83B-5C68-0785-CE77-63D6B9BC1301}"/>
              </a:ext>
            </a:extLst>
          </p:cNvPr>
          <p:cNvPicPr>
            <a:picLocks noChangeAspect="1"/>
          </p:cNvPicPr>
          <p:nvPr/>
        </p:nvPicPr>
        <p:blipFill>
          <a:blip r:embed="rId4"/>
          <a:stretch>
            <a:fillRect/>
          </a:stretch>
        </p:blipFill>
        <p:spPr>
          <a:xfrm>
            <a:off x="6185044" y="2253477"/>
            <a:ext cx="5568592" cy="4096249"/>
          </a:xfrm>
          <a:prstGeom prst="rect">
            <a:avLst/>
          </a:prstGeom>
        </p:spPr>
      </p:pic>
    </p:spTree>
    <p:extLst>
      <p:ext uri="{BB962C8B-B14F-4D97-AF65-F5344CB8AC3E}">
        <p14:creationId xmlns:p14="http://schemas.microsoft.com/office/powerpoint/2010/main" val="2755988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a:t>
            </a:r>
            <a:endParaRPr dirty="0"/>
          </a:p>
        </p:txBody>
      </p:sp>
      <p:sp>
        <p:nvSpPr>
          <p:cNvPr id="224" name="Google Shape;224;p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dirty="0"/>
              <a:t>Objective : To determine </a:t>
            </a:r>
            <a:r>
              <a:rPr lang="en-IN" b="1" dirty="0"/>
              <a:t>distinct growth levels </a:t>
            </a:r>
            <a:r>
              <a:rPr lang="en-IN" dirty="0"/>
              <a:t>by </a:t>
            </a:r>
            <a:r>
              <a:rPr lang="en-IN" b="1" dirty="0"/>
              <a:t>clustering</a:t>
            </a:r>
            <a:r>
              <a:rPr lang="en-IN" dirty="0"/>
              <a:t> data to determine </a:t>
            </a:r>
            <a:r>
              <a:rPr lang="en-IN" b="1" dirty="0"/>
              <a:t>optimal features </a:t>
            </a:r>
            <a:r>
              <a:rPr lang="en-IN" dirty="0"/>
              <a:t>for maximal yield.</a:t>
            </a:r>
          </a:p>
          <a:p>
            <a:pPr marL="0" lvl="0" indent="0" algn="l" rtl="0">
              <a:spcBef>
                <a:spcPts val="1000"/>
              </a:spcBef>
              <a:spcAft>
                <a:spcPts val="0"/>
              </a:spcAft>
              <a:buNone/>
            </a:pPr>
            <a:r>
              <a:rPr lang="en-IN" dirty="0"/>
              <a:t>Methodology: Clustering was performed in phases</a:t>
            </a:r>
          </a:p>
          <a:p>
            <a:pPr indent="-457200"/>
            <a:r>
              <a:rPr lang="en-IN" sz="2000" b="1" dirty="0"/>
              <a:t>Phase -1 </a:t>
            </a:r>
            <a:r>
              <a:rPr lang="en-IN" sz="2000" dirty="0"/>
              <a:t>: Clustering applied on </a:t>
            </a:r>
            <a:r>
              <a:rPr lang="en-IN" sz="2000" b="1" dirty="0"/>
              <a:t>all parameters</a:t>
            </a:r>
          </a:p>
          <a:p>
            <a:pPr indent="-457200"/>
            <a:r>
              <a:rPr lang="en-IN" sz="2000" b="1" dirty="0"/>
              <a:t>Phase -2 </a:t>
            </a:r>
            <a:r>
              <a:rPr lang="en-IN" sz="2000" dirty="0"/>
              <a:t>:  Clustering applied on all </a:t>
            </a:r>
            <a:r>
              <a:rPr lang="en-IN" sz="2000" b="1" dirty="0"/>
              <a:t>output parameters</a:t>
            </a:r>
          </a:p>
          <a:p>
            <a:pPr indent="-457200"/>
            <a:r>
              <a:rPr lang="en-IN" sz="2000" b="1" dirty="0"/>
              <a:t>Phase -3 </a:t>
            </a:r>
            <a:r>
              <a:rPr lang="en-IN" sz="2000" dirty="0"/>
              <a:t>: Soft Clustering using </a:t>
            </a:r>
            <a:r>
              <a:rPr lang="en-IN" sz="2000" b="1" dirty="0"/>
              <a:t>Gaussian Mixture Model</a:t>
            </a:r>
          </a:p>
          <a:p>
            <a:pPr indent="-457200"/>
            <a:r>
              <a:rPr lang="en-IN" sz="2000" b="1" dirty="0"/>
              <a:t>Phase -4 </a:t>
            </a:r>
            <a:r>
              <a:rPr lang="en-IN" sz="2000" dirty="0"/>
              <a:t>: Clustering applied on </a:t>
            </a:r>
            <a:r>
              <a:rPr lang="en-IN" sz="2000" b="1" dirty="0"/>
              <a:t>select output parameters</a:t>
            </a:r>
          </a:p>
          <a:p>
            <a:pPr marL="0" lvl="0" indent="0" algn="l" rtl="0">
              <a:spcBef>
                <a:spcPts val="1000"/>
              </a:spcBef>
              <a:spcAft>
                <a:spcPts val="0"/>
              </a:spcAft>
              <a:buNone/>
            </a:pPr>
            <a:endParaRPr lang="en-IN" dirty="0"/>
          </a:p>
        </p:txBody>
      </p:sp>
      <p:sp>
        <p:nvSpPr>
          <p:cNvPr id="226" name="Google Shape;226;p28"/>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Phase -1 </a:t>
            </a:r>
            <a:endParaRPr dirty="0"/>
          </a:p>
        </p:txBody>
      </p:sp>
      <p:sp>
        <p:nvSpPr>
          <p:cNvPr id="235" name="Google Shape;235;p29"/>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B4A464B6-38C4-C3A1-0E7D-4B796C80B0DA}"/>
              </a:ext>
            </a:extLst>
          </p:cNvPr>
          <p:cNvPicPr>
            <a:picLocks noChangeAspect="1"/>
          </p:cNvPicPr>
          <p:nvPr/>
        </p:nvPicPr>
        <p:blipFill>
          <a:blip r:embed="rId3"/>
          <a:stretch>
            <a:fillRect/>
          </a:stretch>
        </p:blipFill>
        <p:spPr>
          <a:xfrm>
            <a:off x="0" y="1690825"/>
            <a:ext cx="5160715" cy="4237993"/>
          </a:xfrm>
          <a:prstGeom prst="rect">
            <a:avLst/>
          </a:prstGeom>
        </p:spPr>
      </p:pic>
      <p:pic>
        <p:nvPicPr>
          <p:cNvPr id="5" name="Picture 4">
            <a:extLst>
              <a:ext uri="{FF2B5EF4-FFF2-40B4-BE49-F238E27FC236}">
                <a16:creationId xmlns:a16="http://schemas.microsoft.com/office/drawing/2014/main" id="{43C7AC43-4B6A-1F6A-A2CF-2DC43EE40E42}"/>
              </a:ext>
            </a:extLst>
          </p:cNvPr>
          <p:cNvPicPr>
            <a:picLocks noChangeAspect="1"/>
          </p:cNvPicPr>
          <p:nvPr/>
        </p:nvPicPr>
        <p:blipFill>
          <a:blip r:embed="rId4"/>
          <a:stretch>
            <a:fillRect/>
          </a:stretch>
        </p:blipFill>
        <p:spPr>
          <a:xfrm>
            <a:off x="7743073" y="478469"/>
            <a:ext cx="3723742" cy="2093006"/>
          </a:xfrm>
          <a:prstGeom prst="rect">
            <a:avLst/>
          </a:prstGeom>
        </p:spPr>
      </p:pic>
      <p:pic>
        <p:nvPicPr>
          <p:cNvPr id="7" name="Picture 6">
            <a:extLst>
              <a:ext uri="{FF2B5EF4-FFF2-40B4-BE49-F238E27FC236}">
                <a16:creationId xmlns:a16="http://schemas.microsoft.com/office/drawing/2014/main" id="{9EEDBBF9-EA64-ADF5-CE57-5A7B2B62E428}"/>
              </a:ext>
            </a:extLst>
          </p:cNvPr>
          <p:cNvPicPr>
            <a:picLocks noChangeAspect="1"/>
          </p:cNvPicPr>
          <p:nvPr/>
        </p:nvPicPr>
        <p:blipFill>
          <a:blip r:embed="rId5"/>
          <a:stretch>
            <a:fillRect/>
          </a:stretch>
        </p:blipFill>
        <p:spPr>
          <a:xfrm>
            <a:off x="5160715" y="2305698"/>
            <a:ext cx="3466422" cy="2246603"/>
          </a:xfrm>
          <a:prstGeom prst="rect">
            <a:avLst/>
          </a:prstGeom>
        </p:spPr>
      </p:pic>
      <p:pic>
        <p:nvPicPr>
          <p:cNvPr id="9" name="Picture 8">
            <a:extLst>
              <a:ext uri="{FF2B5EF4-FFF2-40B4-BE49-F238E27FC236}">
                <a16:creationId xmlns:a16="http://schemas.microsoft.com/office/drawing/2014/main" id="{B7F71DC6-F04D-74C9-624A-6C3E0EA07A12}"/>
              </a:ext>
            </a:extLst>
          </p:cNvPr>
          <p:cNvPicPr>
            <a:picLocks noChangeAspect="1"/>
          </p:cNvPicPr>
          <p:nvPr/>
        </p:nvPicPr>
        <p:blipFill>
          <a:blip r:embed="rId6"/>
          <a:stretch>
            <a:fillRect/>
          </a:stretch>
        </p:blipFill>
        <p:spPr>
          <a:xfrm>
            <a:off x="8513245" y="4132927"/>
            <a:ext cx="3466424" cy="22466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DC158085-D6CB-6614-0BD8-A5F19E5E888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D19291F-47C3-2181-0A7F-95C5767EC371}"/>
              </a:ext>
            </a:extLst>
          </p:cNvPr>
          <p:cNvPicPr>
            <a:picLocks noChangeAspect="1"/>
          </p:cNvPicPr>
          <p:nvPr/>
        </p:nvPicPr>
        <p:blipFill>
          <a:blip r:embed="rId3"/>
          <a:stretch>
            <a:fillRect/>
          </a:stretch>
        </p:blipFill>
        <p:spPr>
          <a:xfrm>
            <a:off x="5750605" y="1161233"/>
            <a:ext cx="3063161" cy="2458092"/>
          </a:xfrm>
          <a:prstGeom prst="rect">
            <a:avLst/>
          </a:prstGeom>
        </p:spPr>
      </p:pic>
      <p:sp>
        <p:nvSpPr>
          <p:cNvPr id="232" name="Google Shape;232;p29">
            <a:extLst>
              <a:ext uri="{FF2B5EF4-FFF2-40B4-BE49-F238E27FC236}">
                <a16:creationId xmlns:a16="http://schemas.microsoft.com/office/drawing/2014/main" id="{4BA9397E-A172-C92F-576A-ABA15148237B}"/>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Phase -2</a:t>
            </a:r>
            <a:endParaRPr dirty="0"/>
          </a:p>
        </p:txBody>
      </p:sp>
      <p:sp>
        <p:nvSpPr>
          <p:cNvPr id="235" name="Google Shape;235;p29">
            <a:extLst>
              <a:ext uri="{FF2B5EF4-FFF2-40B4-BE49-F238E27FC236}">
                <a16:creationId xmlns:a16="http://schemas.microsoft.com/office/drawing/2014/main" id="{54670502-0512-F77F-09E7-8CF223B0BB15}"/>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4" name="Picture 3">
            <a:extLst>
              <a:ext uri="{FF2B5EF4-FFF2-40B4-BE49-F238E27FC236}">
                <a16:creationId xmlns:a16="http://schemas.microsoft.com/office/drawing/2014/main" id="{E8BB3066-B943-2CE0-EB09-4CD55DAF1CB3}"/>
              </a:ext>
            </a:extLst>
          </p:cNvPr>
          <p:cNvPicPr>
            <a:picLocks noChangeAspect="1"/>
          </p:cNvPicPr>
          <p:nvPr/>
        </p:nvPicPr>
        <p:blipFill>
          <a:blip r:embed="rId4"/>
          <a:stretch>
            <a:fillRect/>
          </a:stretch>
        </p:blipFill>
        <p:spPr>
          <a:xfrm>
            <a:off x="212331" y="1615864"/>
            <a:ext cx="5221234" cy="4160528"/>
          </a:xfrm>
          <a:prstGeom prst="rect">
            <a:avLst/>
          </a:prstGeom>
        </p:spPr>
      </p:pic>
      <p:pic>
        <p:nvPicPr>
          <p:cNvPr id="11" name="Picture 10">
            <a:extLst>
              <a:ext uri="{FF2B5EF4-FFF2-40B4-BE49-F238E27FC236}">
                <a16:creationId xmlns:a16="http://schemas.microsoft.com/office/drawing/2014/main" id="{6389E771-CC32-A3A2-1AA5-8BEC97F905CC}"/>
              </a:ext>
            </a:extLst>
          </p:cNvPr>
          <p:cNvPicPr>
            <a:picLocks noChangeAspect="1"/>
          </p:cNvPicPr>
          <p:nvPr/>
        </p:nvPicPr>
        <p:blipFill>
          <a:blip r:embed="rId5"/>
          <a:stretch>
            <a:fillRect/>
          </a:stretch>
        </p:blipFill>
        <p:spPr>
          <a:xfrm>
            <a:off x="8916508" y="1161233"/>
            <a:ext cx="3063161" cy="2458092"/>
          </a:xfrm>
          <a:prstGeom prst="rect">
            <a:avLst/>
          </a:prstGeom>
        </p:spPr>
      </p:pic>
      <p:pic>
        <p:nvPicPr>
          <p:cNvPr id="13" name="Picture 12">
            <a:extLst>
              <a:ext uri="{FF2B5EF4-FFF2-40B4-BE49-F238E27FC236}">
                <a16:creationId xmlns:a16="http://schemas.microsoft.com/office/drawing/2014/main" id="{1D1F5368-11B6-3044-8465-823CCB3D2BE6}"/>
              </a:ext>
            </a:extLst>
          </p:cNvPr>
          <p:cNvPicPr>
            <a:picLocks noChangeAspect="1"/>
          </p:cNvPicPr>
          <p:nvPr/>
        </p:nvPicPr>
        <p:blipFill>
          <a:blip r:embed="rId6"/>
          <a:stretch>
            <a:fillRect/>
          </a:stretch>
        </p:blipFill>
        <p:spPr>
          <a:xfrm>
            <a:off x="5845114" y="3806242"/>
            <a:ext cx="2968651" cy="2382251"/>
          </a:xfrm>
          <a:prstGeom prst="rect">
            <a:avLst/>
          </a:prstGeom>
        </p:spPr>
      </p:pic>
      <p:pic>
        <p:nvPicPr>
          <p:cNvPr id="15" name="Picture 14">
            <a:extLst>
              <a:ext uri="{FF2B5EF4-FFF2-40B4-BE49-F238E27FC236}">
                <a16:creationId xmlns:a16="http://schemas.microsoft.com/office/drawing/2014/main" id="{26B11A63-347C-7C9E-9715-11D1A3ADEB85}"/>
              </a:ext>
            </a:extLst>
          </p:cNvPr>
          <p:cNvPicPr>
            <a:picLocks noChangeAspect="1"/>
          </p:cNvPicPr>
          <p:nvPr/>
        </p:nvPicPr>
        <p:blipFill>
          <a:blip r:embed="rId7"/>
          <a:stretch>
            <a:fillRect/>
          </a:stretch>
        </p:blipFill>
        <p:spPr>
          <a:xfrm>
            <a:off x="8916509" y="3768322"/>
            <a:ext cx="3063160" cy="2458091"/>
          </a:xfrm>
          <a:prstGeom prst="rect">
            <a:avLst/>
          </a:prstGeom>
        </p:spPr>
      </p:pic>
    </p:spTree>
    <p:extLst>
      <p:ext uri="{BB962C8B-B14F-4D97-AF65-F5344CB8AC3E}">
        <p14:creationId xmlns:p14="http://schemas.microsoft.com/office/powerpoint/2010/main" val="925938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4F9B5F1-FE2C-BAAC-3760-38DA93D75D79}"/>
            </a:ext>
          </a:extLst>
        </p:cNvPr>
        <p:cNvGrpSpPr/>
        <p:nvPr/>
      </p:nvGrpSpPr>
      <p:grpSpPr>
        <a:xfrm>
          <a:off x="0" y="0"/>
          <a:ext cx="0" cy="0"/>
          <a:chOff x="0" y="0"/>
          <a:chExt cx="0" cy="0"/>
        </a:xfrm>
      </p:grpSpPr>
      <p:sp>
        <p:nvSpPr>
          <p:cNvPr id="232" name="Google Shape;232;p29">
            <a:extLst>
              <a:ext uri="{FF2B5EF4-FFF2-40B4-BE49-F238E27FC236}">
                <a16:creationId xmlns:a16="http://schemas.microsoft.com/office/drawing/2014/main" id="{EF382BD9-DB11-87E7-DA15-B3500FF48D16}"/>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Phase -3</a:t>
            </a:r>
            <a:endParaRPr dirty="0"/>
          </a:p>
        </p:txBody>
      </p:sp>
      <p:sp>
        <p:nvSpPr>
          <p:cNvPr id="235" name="Google Shape;235;p29">
            <a:extLst>
              <a:ext uri="{FF2B5EF4-FFF2-40B4-BE49-F238E27FC236}">
                <a16:creationId xmlns:a16="http://schemas.microsoft.com/office/drawing/2014/main" id="{314A4957-4AAB-858E-0C11-C3DF38C3A0FE}"/>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A4A84F24-00B2-CBF1-FB42-12782573C4AD}"/>
              </a:ext>
            </a:extLst>
          </p:cNvPr>
          <p:cNvPicPr>
            <a:picLocks noChangeAspect="1"/>
          </p:cNvPicPr>
          <p:nvPr/>
        </p:nvPicPr>
        <p:blipFill>
          <a:blip r:embed="rId3"/>
          <a:stretch>
            <a:fillRect/>
          </a:stretch>
        </p:blipFill>
        <p:spPr>
          <a:xfrm>
            <a:off x="500528" y="1862444"/>
            <a:ext cx="5184658" cy="4160528"/>
          </a:xfrm>
          <a:prstGeom prst="rect">
            <a:avLst/>
          </a:prstGeom>
        </p:spPr>
      </p:pic>
      <p:pic>
        <p:nvPicPr>
          <p:cNvPr id="6" name="Picture 5">
            <a:extLst>
              <a:ext uri="{FF2B5EF4-FFF2-40B4-BE49-F238E27FC236}">
                <a16:creationId xmlns:a16="http://schemas.microsoft.com/office/drawing/2014/main" id="{A54AEF88-E385-C308-E4A2-6B79C9AA7B97}"/>
              </a:ext>
            </a:extLst>
          </p:cNvPr>
          <p:cNvPicPr>
            <a:picLocks noChangeAspect="1"/>
          </p:cNvPicPr>
          <p:nvPr/>
        </p:nvPicPr>
        <p:blipFill>
          <a:blip r:embed="rId4"/>
          <a:stretch>
            <a:fillRect/>
          </a:stretch>
        </p:blipFill>
        <p:spPr>
          <a:xfrm>
            <a:off x="6506815" y="1942068"/>
            <a:ext cx="5166370" cy="4160528"/>
          </a:xfrm>
          <a:prstGeom prst="rect">
            <a:avLst/>
          </a:prstGeom>
        </p:spPr>
      </p:pic>
    </p:spTree>
    <p:extLst>
      <p:ext uri="{BB962C8B-B14F-4D97-AF65-F5344CB8AC3E}">
        <p14:creationId xmlns:p14="http://schemas.microsoft.com/office/powerpoint/2010/main" val="2004094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2D9E8160-BA83-D9D4-97EA-CF0A12E0F6FF}"/>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5E1C397F-596A-08D6-49CC-16A7B9DFEED9}"/>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Phase 4</a:t>
            </a:r>
            <a:endParaRPr dirty="0"/>
          </a:p>
        </p:txBody>
      </p:sp>
      <p:sp>
        <p:nvSpPr>
          <p:cNvPr id="226" name="Google Shape;226;p28">
            <a:extLst>
              <a:ext uri="{FF2B5EF4-FFF2-40B4-BE49-F238E27FC236}">
                <a16:creationId xmlns:a16="http://schemas.microsoft.com/office/drawing/2014/main" id="{08322FF8-0976-E18C-023A-AEB5305C8701}"/>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6" name="Picture 5">
            <a:extLst>
              <a:ext uri="{FF2B5EF4-FFF2-40B4-BE49-F238E27FC236}">
                <a16:creationId xmlns:a16="http://schemas.microsoft.com/office/drawing/2014/main" id="{A2FAEA50-191E-A9AA-E6C0-A16CD5F89BF2}"/>
              </a:ext>
            </a:extLst>
          </p:cNvPr>
          <p:cNvPicPr>
            <a:picLocks noChangeAspect="1"/>
          </p:cNvPicPr>
          <p:nvPr/>
        </p:nvPicPr>
        <p:blipFill>
          <a:blip r:embed="rId3"/>
          <a:stretch>
            <a:fillRect/>
          </a:stretch>
        </p:blipFill>
        <p:spPr>
          <a:xfrm>
            <a:off x="153465" y="1736150"/>
            <a:ext cx="5942535" cy="3922575"/>
          </a:xfrm>
          <a:prstGeom prst="rect">
            <a:avLst/>
          </a:prstGeom>
        </p:spPr>
      </p:pic>
      <p:pic>
        <p:nvPicPr>
          <p:cNvPr id="12" name="Picture 11">
            <a:extLst>
              <a:ext uri="{FF2B5EF4-FFF2-40B4-BE49-F238E27FC236}">
                <a16:creationId xmlns:a16="http://schemas.microsoft.com/office/drawing/2014/main" id="{C2E54CB7-B879-8125-B390-2FAB7F586D8F}"/>
              </a:ext>
            </a:extLst>
          </p:cNvPr>
          <p:cNvPicPr>
            <a:picLocks noChangeAspect="1"/>
          </p:cNvPicPr>
          <p:nvPr/>
        </p:nvPicPr>
        <p:blipFill>
          <a:blip r:embed="rId4"/>
          <a:stretch>
            <a:fillRect/>
          </a:stretch>
        </p:blipFill>
        <p:spPr>
          <a:xfrm>
            <a:off x="6324900" y="1736149"/>
            <a:ext cx="5867100" cy="3922575"/>
          </a:xfrm>
          <a:prstGeom prst="rect">
            <a:avLst/>
          </a:prstGeom>
        </p:spPr>
      </p:pic>
    </p:spTree>
    <p:extLst>
      <p:ext uri="{BB962C8B-B14F-4D97-AF65-F5344CB8AC3E}">
        <p14:creationId xmlns:p14="http://schemas.microsoft.com/office/powerpoint/2010/main" val="4245846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Outline</a:t>
            </a:r>
            <a:endParaRPr/>
          </a:p>
        </p:txBody>
      </p:sp>
      <p:sp>
        <p:nvSpPr>
          <p:cNvPr id="180" name="Google Shape;180;p2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lnSpc>
                <a:spcPct val="150000"/>
              </a:lnSpc>
              <a:spcBef>
                <a:spcPts val="1000"/>
              </a:spcBef>
              <a:spcAft>
                <a:spcPts val="0"/>
              </a:spcAft>
              <a:buSzPts val="1800"/>
              <a:buChar char="•"/>
            </a:pPr>
            <a:r>
              <a:rPr lang="en-US" dirty="0"/>
              <a:t>Introduction</a:t>
            </a:r>
            <a:endParaRPr dirty="0"/>
          </a:p>
          <a:p>
            <a:pPr marL="457200" lvl="0" indent="-342900" algn="l" rtl="0">
              <a:lnSpc>
                <a:spcPct val="150000"/>
              </a:lnSpc>
              <a:spcBef>
                <a:spcPts val="0"/>
              </a:spcBef>
              <a:spcAft>
                <a:spcPts val="0"/>
              </a:spcAft>
              <a:buSzPts val="1800"/>
              <a:buChar char="•"/>
            </a:pPr>
            <a:r>
              <a:rPr lang="en-US" dirty="0"/>
              <a:t>Methodology</a:t>
            </a:r>
            <a:endParaRPr dirty="0"/>
          </a:p>
          <a:p>
            <a:pPr marL="457200" lvl="0" indent="-342900" algn="l" rtl="0">
              <a:lnSpc>
                <a:spcPct val="150000"/>
              </a:lnSpc>
              <a:spcBef>
                <a:spcPts val="0"/>
              </a:spcBef>
              <a:spcAft>
                <a:spcPts val="0"/>
              </a:spcAft>
              <a:buSzPts val="1800"/>
              <a:buChar char="•"/>
            </a:pPr>
            <a:r>
              <a:rPr lang="en-US" dirty="0"/>
              <a:t>Experimental Setup</a:t>
            </a:r>
            <a:endParaRPr dirty="0"/>
          </a:p>
          <a:p>
            <a:pPr marL="457200" lvl="0" indent="-342900" algn="l" rtl="0">
              <a:lnSpc>
                <a:spcPct val="150000"/>
              </a:lnSpc>
              <a:spcBef>
                <a:spcPts val="0"/>
              </a:spcBef>
              <a:spcAft>
                <a:spcPts val="0"/>
              </a:spcAft>
              <a:buSzPts val="1800"/>
              <a:buChar char="•"/>
            </a:pPr>
            <a:r>
              <a:rPr lang="en-US" dirty="0"/>
              <a:t>Results</a:t>
            </a:r>
            <a:endParaRPr dirty="0"/>
          </a:p>
          <a:p>
            <a:pPr marL="457200" lvl="0" indent="-342900" algn="l" rtl="0">
              <a:lnSpc>
                <a:spcPct val="150000"/>
              </a:lnSpc>
              <a:spcBef>
                <a:spcPts val="0"/>
              </a:spcBef>
              <a:spcAft>
                <a:spcPts val="0"/>
              </a:spcAft>
              <a:buSzPts val="1800"/>
              <a:buChar char="•"/>
            </a:pPr>
            <a:r>
              <a:rPr lang="en-US" dirty="0"/>
              <a:t>Conclusion</a:t>
            </a:r>
            <a:endParaRPr dirty="0"/>
          </a:p>
        </p:txBody>
      </p:sp>
      <p:sp>
        <p:nvSpPr>
          <p:cNvPr id="181" name="Google Shape;181;p23"/>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Date:18/04/2025</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DDA9EAF-CF2B-25F8-BD72-65A2AAE332F4}"/>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069012FA-F922-F79E-32F3-D169E4E67FB1}"/>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Evaluation</a:t>
            </a:r>
            <a:endParaRPr dirty="0"/>
          </a:p>
        </p:txBody>
      </p:sp>
      <p:sp>
        <p:nvSpPr>
          <p:cNvPr id="224" name="Google Shape;224;p28">
            <a:extLst>
              <a:ext uri="{FF2B5EF4-FFF2-40B4-BE49-F238E27FC236}">
                <a16:creationId xmlns:a16="http://schemas.microsoft.com/office/drawing/2014/main" id="{2D825E79-743C-45A0-FED5-715BC216C1F9}"/>
              </a:ext>
            </a:extLst>
          </p:cNvPr>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dirty="0"/>
              <a:t>To determine the effectiveness of the clusters, the following evaluation metrics were used.</a:t>
            </a:r>
          </a:p>
          <a:p>
            <a:pPr marL="342900"/>
            <a:r>
              <a:rPr lang="en-IN" sz="2000" b="1" dirty="0"/>
              <a:t>Silhouette Score</a:t>
            </a:r>
          </a:p>
          <a:p>
            <a:pPr marL="342900"/>
            <a:r>
              <a:rPr lang="en-IN" sz="2000" b="1" dirty="0"/>
              <a:t>David Bouldin Score</a:t>
            </a:r>
          </a:p>
          <a:p>
            <a:pPr marL="342900"/>
            <a:r>
              <a:rPr lang="en-IN" sz="2000" b="1" dirty="0" err="1"/>
              <a:t>Calinski</a:t>
            </a:r>
            <a:r>
              <a:rPr lang="en-IN" sz="2000" b="1" dirty="0"/>
              <a:t> </a:t>
            </a:r>
            <a:r>
              <a:rPr lang="en-IN" sz="2000" b="1" dirty="0" err="1"/>
              <a:t>Harabasz</a:t>
            </a:r>
            <a:r>
              <a:rPr lang="en-IN" sz="2000" b="1" dirty="0"/>
              <a:t> Score</a:t>
            </a:r>
          </a:p>
          <a:p>
            <a:pPr marL="342900"/>
            <a:r>
              <a:rPr lang="en-IN" sz="2000" b="1" dirty="0"/>
              <a:t>Bayesian Information Score</a:t>
            </a:r>
          </a:p>
          <a:p>
            <a:pPr marL="342900"/>
            <a:r>
              <a:rPr lang="en-IN" sz="2000" b="1" dirty="0"/>
              <a:t>Akaike Information Score</a:t>
            </a:r>
          </a:p>
          <a:p>
            <a:pPr marL="0" lvl="0" indent="0" algn="l" rtl="0">
              <a:spcBef>
                <a:spcPts val="1000"/>
              </a:spcBef>
              <a:spcAft>
                <a:spcPts val="0"/>
              </a:spcAft>
              <a:buNone/>
            </a:pPr>
            <a:endParaRPr lang="en-IN" dirty="0"/>
          </a:p>
        </p:txBody>
      </p:sp>
      <p:sp>
        <p:nvSpPr>
          <p:cNvPr id="226" name="Google Shape;226;p28">
            <a:extLst>
              <a:ext uri="{FF2B5EF4-FFF2-40B4-BE49-F238E27FC236}">
                <a16:creationId xmlns:a16="http://schemas.microsoft.com/office/drawing/2014/main" id="{28D536A2-C588-8DDD-1E62-03D3BF0C1292}"/>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extLst>
      <p:ext uri="{BB962C8B-B14F-4D97-AF65-F5344CB8AC3E}">
        <p14:creationId xmlns:p14="http://schemas.microsoft.com/office/powerpoint/2010/main" val="974466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FF613167-F778-4819-00E6-890B9CCD2B77}"/>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16A1B01D-5E98-B0E9-20D0-86DF4520EEEC}"/>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Evaluation</a:t>
            </a:r>
            <a:endParaRPr dirty="0"/>
          </a:p>
        </p:txBody>
      </p:sp>
      <p:sp>
        <p:nvSpPr>
          <p:cNvPr id="224" name="Google Shape;224;p28">
            <a:extLst>
              <a:ext uri="{FF2B5EF4-FFF2-40B4-BE49-F238E27FC236}">
                <a16:creationId xmlns:a16="http://schemas.microsoft.com/office/drawing/2014/main" id="{7F07786C-4355-C05C-BDEB-EC07062CAF7B}"/>
              </a:ext>
            </a:extLst>
          </p:cNvPr>
          <p:cNvSpPr txBox="1">
            <a:spLocks noGrp="1"/>
          </p:cNvSpPr>
          <p:nvPr>
            <p:ph type="body" idx="1"/>
          </p:nvPr>
        </p:nvSpPr>
        <p:spPr>
          <a:xfrm>
            <a:off x="1601987" y="1536935"/>
            <a:ext cx="1093342" cy="548941"/>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1400" b="1" dirty="0"/>
              <a:t>Phase - 1</a:t>
            </a:r>
          </a:p>
        </p:txBody>
      </p:sp>
      <p:sp>
        <p:nvSpPr>
          <p:cNvPr id="226" name="Google Shape;226;p28">
            <a:extLst>
              <a:ext uri="{FF2B5EF4-FFF2-40B4-BE49-F238E27FC236}">
                <a16:creationId xmlns:a16="http://schemas.microsoft.com/office/drawing/2014/main" id="{9F179613-C5FA-B117-A2F6-9E160556445A}"/>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5" name="Picture 4">
            <a:extLst>
              <a:ext uri="{FF2B5EF4-FFF2-40B4-BE49-F238E27FC236}">
                <a16:creationId xmlns:a16="http://schemas.microsoft.com/office/drawing/2014/main" id="{BDDE0DEE-CEEC-3915-433B-53CC03659470}"/>
              </a:ext>
            </a:extLst>
          </p:cNvPr>
          <p:cNvPicPr>
            <a:picLocks noChangeAspect="1"/>
          </p:cNvPicPr>
          <p:nvPr/>
        </p:nvPicPr>
        <p:blipFill>
          <a:blip r:embed="rId3"/>
          <a:stretch>
            <a:fillRect/>
          </a:stretch>
        </p:blipFill>
        <p:spPr>
          <a:xfrm>
            <a:off x="724697" y="4068784"/>
            <a:ext cx="2554900" cy="2316759"/>
          </a:xfrm>
          <a:prstGeom prst="rect">
            <a:avLst/>
          </a:prstGeom>
        </p:spPr>
      </p:pic>
      <p:pic>
        <p:nvPicPr>
          <p:cNvPr id="7" name="Picture 6">
            <a:extLst>
              <a:ext uri="{FF2B5EF4-FFF2-40B4-BE49-F238E27FC236}">
                <a16:creationId xmlns:a16="http://schemas.microsoft.com/office/drawing/2014/main" id="{F57861E8-9C25-45A3-17F5-E5BA5E86B0AF}"/>
              </a:ext>
            </a:extLst>
          </p:cNvPr>
          <p:cNvPicPr>
            <a:picLocks noChangeAspect="1"/>
          </p:cNvPicPr>
          <p:nvPr/>
        </p:nvPicPr>
        <p:blipFill>
          <a:blip r:embed="rId4"/>
          <a:stretch>
            <a:fillRect/>
          </a:stretch>
        </p:blipFill>
        <p:spPr>
          <a:xfrm>
            <a:off x="724697" y="2075338"/>
            <a:ext cx="2847922" cy="2003750"/>
          </a:xfrm>
          <a:prstGeom prst="rect">
            <a:avLst/>
          </a:prstGeom>
        </p:spPr>
      </p:pic>
      <p:pic>
        <p:nvPicPr>
          <p:cNvPr id="9" name="Picture 8">
            <a:extLst>
              <a:ext uri="{FF2B5EF4-FFF2-40B4-BE49-F238E27FC236}">
                <a16:creationId xmlns:a16="http://schemas.microsoft.com/office/drawing/2014/main" id="{B9D3AE97-EA1C-FA97-D8D3-69ADBADEF9CE}"/>
              </a:ext>
            </a:extLst>
          </p:cNvPr>
          <p:cNvPicPr>
            <a:picLocks noChangeAspect="1"/>
          </p:cNvPicPr>
          <p:nvPr/>
        </p:nvPicPr>
        <p:blipFill>
          <a:blip r:embed="rId5"/>
          <a:stretch>
            <a:fillRect/>
          </a:stretch>
        </p:blipFill>
        <p:spPr>
          <a:xfrm>
            <a:off x="4426593" y="1929118"/>
            <a:ext cx="2755703" cy="2211366"/>
          </a:xfrm>
          <a:prstGeom prst="rect">
            <a:avLst/>
          </a:prstGeom>
        </p:spPr>
      </p:pic>
      <p:sp>
        <p:nvSpPr>
          <p:cNvPr id="10" name="TextBox 9">
            <a:extLst>
              <a:ext uri="{FF2B5EF4-FFF2-40B4-BE49-F238E27FC236}">
                <a16:creationId xmlns:a16="http://schemas.microsoft.com/office/drawing/2014/main" id="{BA9AEB13-A8AA-0FD6-453F-A6307D825507}"/>
              </a:ext>
            </a:extLst>
          </p:cNvPr>
          <p:cNvSpPr txBox="1"/>
          <p:nvPr/>
        </p:nvSpPr>
        <p:spPr>
          <a:xfrm>
            <a:off x="5377354" y="1536935"/>
            <a:ext cx="920445" cy="307777"/>
          </a:xfrm>
          <a:prstGeom prst="rect">
            <a:avLst/>
          </a:prstGeom>
          <a:noFill/>
        </p:spPr>
        <p:txBody>
          <a:bodyPr wrap="none" rtlCol="0">
            <a:spAutoFit/>
          </a:bodyPr>
          <a:lstStyle/>
          <a:p>
            <a:r>
              <a:rPr lang="en-IN" b="1" dirty="0">
                <a:latin typeface="Open Sans" panose="020B0606030504020204" pitchFamily="34" charset="0"/>
                <a:ea typeface="Open Sans" panose="020B0606030504020204" pitchFamily="34" charset="0"/>
                <a:cs typeface="Open Sans" panose="020B0606030504020204" pitchFamily="34" charset="0"/>
              </a:rPr>
              <a:t>Phase -2</a:t>
            </a:r>
          </a:p>
        </p:txBody>
      </p:sp>
      <p:sp>
        <p:nvSpPr>
          <p:cNvPr id="11" name="TextBox 10">
            <a:extLst>
              <a:ext uri="{FF2B5EF4-FFF2-40B4-BE49-F238E27FC236}">
                <a16:creationId xmlns:a16="http://schemas.microsoft.com/office/drawing/2014/main" id="{3E14B05B-3A9B-E6DD-11DC-CE1496650B8D}"/>
              </a:ext>
            </a:extLst>
          </p:cNvPr>
          <p:cNvSpPr txBox="1"/>
          <p:nvPr/>
        </p:nvSpPr>
        <p:spPr>
          <a:xfrm>
            <a:off x="9663156" y="1536935"/>
            <a:ext cx="926857" cy="307777"/>
          </a:xfrm>
          <a:prstGeom prst="rect">
            <a:avLst/>
          </a:prstGeom>
          <a:noFill/>
        </p:spPr>
        <p:txBody>
          <a:bodyPr wrap="none" rtlCol="0">
            <a:spAutoFit/>
          </a:bodyPr>
          <a:lstStyle/>
          <a:p>
            <a:r>
              <a:rPr lang="en-IN" b="1" dirty="0">
                <a:latin typeface="Open Sans" panose="020B0606030504020204" pitchFamily="34" charset="0"/>
                <a:ea typeface="Open Sans" panose="020B0606030504020204" pitchFamily="34" charset="0"/>
                <a:cs typeface="Open Sans" panose="020B0606030504020204" pitchFamily="34" charset="0"/>
              </a:rPr>
              <a:t>Phase -3</a:t>
            </a:r>
          </a:p>
        </p:txBody>
      </p:sp>
      <p:pic>
        <p:nvPicPr>
          <p:cNvPr id="13" name="Picture 12">
            <a:extLst>
              <a:ext uri="{FF2B5EF4-FFF2-40B4-BE49-F238E27FC236}">
                <a16:creationId xmlns:a16="http://schemas.microsoft.com/office/drawing/2014/main" id="{7FC29354-6D6D-4C85-191E-36290116CD42}"/>
              </a:ext>
            </a:extLst>
          </p:cNvPr>
          <p:cNvPicPr>
            <a:picLocks noChangeAspect="1"/>
          </p:cNvPicPr>
          <p:nvPr/>
        </p:nvPicPr>
        <p:blipFill>
          <a:blip r:embed="rId6"/>
          <a:stretch>
            <a:fillRect/>
          </a:stretch>
        </p:blipFill>
        <p:spPr>
          <a:xfrm>
            <a:off x="4480681" y="4224890"/>
            <a:ext cx="2701615" cy="2187251"/>
          </a:xfrm>
          <a:prstGeom prst="rect">
            <a:avLst/>
          </a:prstGeom>
        </p:spPr>
      </p:pic>
      <p:pic>
        <p:nvPicPr>
          <p:cNvPr id="17" name="Picture 16">
            <a:extLst>
              <a:ext uri="{FF2B5EF4-FFF2-40B4-BE49-F238E27FC236}">
                <a16:creationId xmlns:a16="http://schemas.microsoft.com/office/drawing/2014/main" id="{5965792A-28EB-ADB0-4C4A-FBE3A56C28E1}"/>
              </a:ext>
            </a:extLst>
          </p:cNvPr>
          <p:cNvPicPr>
            <a:picLocks noChangeAspect="1"/>
          </p:cNvPicPr>
          <p:nvPr/>
        </p:nvPicPr>
        <p:blipFill>
          <a:blip r:embed="rId7"/>
          <a:stretch>
            <a:fillRect/>
          </a:stretch>
        </p:blipFill>
        <p:spPr>
          <a:xfrm>
            <a:off x="8144443" y="4224890"/>
            <a:ext cx="3547545" cy="2006022"/>
          </a:xfrm>
          <a:prstGeom prst="rect">
            <a:avLst/>
          </a:prstGeom>
        </p:spPr>
      </p:pic>
      <p:pic>
        <p:nvPicPr>
          <p:cNvPr id="19" name="Picture 18">
            <a:extLst>
              <a:ext uri="{FF2B5EF4-FFF2-40B4-BE49-F238E27FC236}">
                <a16:creationId xmlns:a16="http://schemas.microsoft.com/office/drawing/2014/main" id="{FF0BCD94-D2FC-04C2-9B4E-F0AA4F39CAB1}"/>
              </a:ext>
            </a:extLst>
          </p:cNvPr>
          <p:cNvPicPr>
            <a:picLocks noChangeAspect="1"/>
          </p:cNvPicPr>
          <p:nvPr/>
        </p:nvPicPr>
        <p:blipFill>
          <a:blip r:embed="rId8"/>
          <a:stretch>
            <a:fillRect/>
          </a:stretch>
        </p:blipFill>
        <p:spPr>
          <a:xfrm>
            <a:off x="8144443" y="1877903"/>
            <a:ext cx="3547545" cy="2006022"/>
          </a:xfrm>
          <a:prstGeom prst="rect">
            <a:avLst/>
          </a:prstGeom>
        </p:spPr>
      </p:pic>
    </p:spTree>
    <p:extLst>
      <p:ext uri="{BB962C8B-B14F-4D97-AF65-F5344CB8AC3E}">
        <p14:creationId xmlns:p14="http://schemas.microsoft.com/office/powerpoint/2010/main" val="88417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A9A2CDE0-1847-8E6E-35BE-9572E85E4615}"/>
            </a:ext>
          </a:extLst>
        </p:cNvPr>
        <p:cNvGrpSpPr/>
        <p:nvPr/>
      </p:nvGrpSpPr>
      <p:grpSpPr>
        <a:xfrm>
          <a:off x="0" y="0"/>
          <a:ext cx="0" cy="0"/>
          <a:chOff x="0" y="0"/>
          <a:chExt cx="0" cy="0"/>
        </a:xfrm>
      </p:grpSpPr>
      <p:sp>
        <p:nvSpPr>
          <p:cNvPr id="232" name="Google Shape;232;p29">
            <a:extLst>
              <a:ext uri="{FF2B5EF4-FFF2-40B4-BE49-F238E27FC236}">
                <a16:creationId xmlns:a16="http://schemas.microsoft.com/office/drawing/2014/main" id="{73426B48-A4A1-93C2-DFA7-06EDBD8E0F0F}"/>
              </a:ext>
            </a:extLst>
          </p:cNvPr>
          <p:cNvSpPr txBox="1">
            <a:spLocks noGrp="1"/>
          </p:cNvSpPr>
          <p:nvPr>
            <p:ph type="title"/>
          </p:nvPr>
        </p:nvSpPr>
        <p:spPr>
          <a:xfrm>
            <a:off x="119318" y="266002"/>
            <a:ext cx="8454283" cy="1152421"/>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Phase -4 - Evaluation</a:t>
            </a:r>
            <a:endParaRPr dirty="0"/>
          </a:p>
        </p:txBody>
      </p:sp>
      <p:sp>
        <p:nvSpPr>
          <p:cNvPr id="235" name="Google Shape;235;p29">
            <a:extLst>
              <a:ext uri="{FF2B5EF4-FFF2-40B4-BE49-F238E27FC236}">
                <a16:creationId xmlns:a16="http://schemas.microsoft.com/office/drawing/2014/main" id="{B552EDDF-DC24-2377-0714-1CC1F5D115DE}"/>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4" name="Picture 3">
            <a:extLst>
              <a:ext uri="{FF2B5EF4-FFF2-40B4-BE49-F238E27FC236}">
                <a16:creationId xmlns:a16="http://schemas.microsoft.com/office/drawing/2014/main" id="{0786C4E6-7EDE-8473-227F-1D3B71458E26}"/>
              </a:ext>
            </a:extLst>
          </p:cNvPr>
          <p:cNvPicPr>
            <a:picLocks noChangeAspect="1"/>
          </p:cNvPicPr>
          <p:nvPr/>
        </p:nvPicPr>
        <p:blipFill>
          <a:blip r:embed="rId3"/>
          <a:stretch>
            <a:fillRect/>
          </a:stretch>
        </p:blipFill>
        <p:spPr>
          <a:xfrm>
            <a:off x="8367197" y="546098"/>
            <a:ext cx="3789400" cy="2997422"/>
          </a:xfrm>
          <a:prstGeom prst="rect">
            <a:avLst/>
          </a:prstGeom>
        </p:spPr>
      </p:pic>
      <p:pic>
        <p:nvPicPr>
          <p:cNvPr id="7" name="Picture 6">
            <a:extLst>
              <a:ext uri="{FF2B5EF4-FFF2-40B4-BE49-F238E27FC236}">
                <a16:creationId xmlns:a16="http://schemas.microsoft.com/office/drawing/2014/main" id="{B9BE8A8C-992F-38CD-2CAA-89021C65198E}"/>
              </a:ext>
            </a:extLst>
          </p:cNvPr>
          <p:cNvPicPr>
            <a:picLocks noChangeAspect="1"/>
          </p:cNvPicPr>
          <p:nvPr/>
        </p:nvPicPr>
        <p:blipFill>
          <a:blip r:embed="rId4"/>
          <a:stretch>
            <a:fillRect/>
          </a:stretch>
        </p:blipFill>
        <p:spPr>
          <a:xfrm>
            <a:off x="8509595" y="3655057"/>
            <a:ext cx="3504605" cy="2772148"/>
          </a:xfrm>
          <a:prstGeom prst="rect">
            <a:avLst/>
          </a:prstGeom>
        </p:spPr>
      </p:pic>
      <p:pic>
        <p:nvPicPr>
          <p:cNvPr id="13" name="Picture 12">
            <a:extLst>
              <a:ext uri="{FF2B5EF4-FFF2-40B4-BE49-F238E27FC236}">
                <a16:creationId xmlns:a16="http://schemas.microsoft.com/office/drawing/2014/main" id="{538BF7C7-9FAB-D20B-92CF-9A5B7E889C89}"/>
              </a:ext>
            </a:extLst>
          </p:cNvPr>
          <p:cNvPicPr>
            <a:picLocks noChangeAspect="1"/>
          </p:cNvPicPr>
          <p:nvPr/>
        </p:nvPicPr>
        <p:blipFill>
          <a:blip r:embed="rId5"/>
          <a:stretch>
            <a:fillRect/>
          </a:stretch>
        </p:blipFill>
        <p:spPr>
          <a:xfrm>
            <a:off x="35403" y="1364624"/>
            <a:ext cx="4038830" cy="2505097"/>
          </a:xfrm>
          <a:prstGeom prst="rect">
            <a:avLst/>
          </a:prstGeom>
        </p:spPr>
      </p:pic>
      <p:pic>
        <p:nvPicPr>
          <p:cNvPr id="15" name="Picture 14">
            <a:extLst>
              <a:ext uri="{FF2B5EF4-FFF2-40B4-BE49-F238E27FC236}">
                <a16:creationId xmlns:a16="http://schemas.microsoft.com/office/drawing/2014/main" id="{1BCA48F1-BBAA-0F3E-032E-50EBEB3370C8}"/>
              </a:ext>
            </a:extLst>
          </p:cNvPr>
          <p:cNvPicPr>
            <a:picLocks noChangeAspect="1"/>
          </p:cNvPicPr>
          <p:nvPr/>
        </p:nvPicPr>
        <p:blipFill>
          <a:blip r:embed="rId6"/>
          <a:stretch>
            <a:fillRect/>
          </a:stretch>
        </p:blipFill>
        <p:spPr>
          <a:xfrm>
            <a:off x="4434117" y="3850554"/>
            <a:ext cx="3839000" cy="2381152"/>
          </a:xfrm>
          <a:prstGeom prst="rect">
            <a:avLst/>
          </a:prstGeom>
        </p:spPr>
      </p:pic>
      <p:pic>
        <p:nvPicPr>
          <p:cNvPr id="17" name="Picture 16">
            <a:extLst>
              <a:ext uri="{FF2B5EF4-FFF2-40B4-BE49-F238E27FC236}">
                <a16:creationId xmlns:a16="http://schemas.microsoft.com/office/drawing/2014/main" id="{538C1609-01FB-63A4-F9E2-02301F8E9CED}"/>
              </a:ext>
            </a:extLst>
          </p:cNvPr>
          <p:cNvPicPr>
            <a:picLocks noChangeAspect="1"/>
          </p:cNvPicPr>
          <p:nvPr/>
        </p:nvPicPr>
        <p:blipFill>
          <a:blip r:embed="rId7"/>
          <a:stretch>
            <a:fillRect/>
          </a:stretch>
        </p:blipFill>
        <p:spPr>
          <a:xfrm>
            <a:off x="4291049" y="1397465"/>
            <a:ext cx="3839000" cy="2381152"/>
          </a:xfrm>
          <a:prstGeom prst="rect">
            <a:avLst/>
          </a:prstGeom>
        </p:spPr>
      </p:pic>
      <p:pic>
        <p:nvPicPr>
          <p:cNvPr id="19" name="Picture 18">
            <a:extLst>
              <a:ext uri="{FF2B5EF4-FFF2-40B4-BE49-F238E27FC236}">
                <a16:creationId xmlns:a16="http://schemas.microsoft.com/office/drawing/2014/main" id="{4486AA5A-A532-6256-6F1B-AFC94B0BE8BE}"/>
              </a:ext>
            </a:extLst>
          </p:cNvPr>
          <p:cNvPicPr>
            <a:picLocks noChangeAspect="1"/>
          </p:cNvPicPr>
          <p:nvPr/>
        </p:nvPicPr>
        <p:blipFill>
          <a:blip r:embed="rId8"/>
          <a:stretch>
            <a:fillRect/>
          </a:stretch>
        </p:blipFill>
        <p:spPr>
          <a:xfrm>
            <a:off x="86873" y="3778617"/>
            <a:ext cx="4259587" cy="2642023"/>
          </a:xfrm>
          <a:prstGeom prst="rect">
            <a:avLst/>
          </a:prstGeom>
        </p:spPr>
      </p:pic>
    </p:spTree>
    <p:extLst>
      <p:ext uri="{BB962C8B-B14F-4D97-AF65-F5344CB8AC3E}">
        <p14:creationId xmlns:p14="http://schemas.microsoft.com/office/powerpoint/2010/main" val="1372172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E897031-5FAC-09E5-19C1-75AE293767A0}"/>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0C8F0040-16AD-66FE-FA2F-02F16D1CBD94}"/>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Results</a:t>
            </a:r>
            <a:endParaRPr dirty="0"/>
          </a:p>
        </p:txBody>
      </p:sp>
      <p:sp>
        <p:nvSpPr>
          <p:cNvPr id="226" name="Google Shape;226;p28">
            <a:extLst>
              <a:ext uri="{FF2B5EF4-FFF2-40B4-BE49-F238E27FC236}">
                <a16:creationId xmlns:a16="http://schemas.microsoft.com/office/drawing/2014/main" id="{40C0D2C7-4E6E-3B81-2BAD-ABC4E9C8A908}"/>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3" name="Text Placeholder 2">
            <a:extLst>
              <a:ext uri="{FF2B5EF4-FFF2-40B4-BE49-F238E27FC236}">
                <a16:creationId xmlns:a16="http://schemas.microsoft.com/office/drawing/2014/main" id="{E25F1309-6874-FF9A-3BAB-7E009DDDA07B}"/>
              </a:ext>
            </a:extLst>
          </p:cNvPr>
          <p:cNvSpPr>
            <a:spLocks noGrp="1"/>
          </p:cNvSpPr>
          <p:nvPr>
            <p:ph type="body" idx="1"/>
          </p:nvPr>
        </p:nvSpPr>
        <p:spPr>
          <a:xfrm>
            <a:off x="838200" y="1645983"/>
            <a:ext cx="10515600" cy="4351338"/>
          </a:xfrm>
        </p:spPr>
        <p:txBody>
          <a:bodyPr/>
          <a:lstStyle/>
          <a:p>
            <a:r>
              <a:rPr lang="en-US" sz="2400" dirty="0"/>
              <a:t>For clustering the soybean samples based on </a:t>
            </a:r>
            <a:r>
              <a:rPr lang="en-US" sz="2400" b="1" dirty="0"/>
              <a:t>phenotype</a:t>
            </a:r>
            <a:r>
              <a:rPr lang="en-US" sz="2400" dirty="0"/>
              <a:t> and </a:t>
            </a:r>
            <a:r>
              <a:rPr lang="en-US" sz="2400" b="1" dirty="0"/>
              <a:t>genotype</a:t>
            </a:r>
            <a:r>
              <a:rPr lang="en-US" sz="2400" dirty="0"/>
              <a:t> features, we selected </a:t>
            </a:r>
            <a:r>
              <a:rPr lang="en-US" sz="2400" b="1" dirty="0"/>
              <a:t>k = 2 </a:t>
            </a:r>
            <a:r>
              <a:rPr lang="en-US" sz="2400" dirty="0"/>
              <a:t>for both </a:t>
            </a:r>
            <a:r>
              <a:rPr lang="en-US" sz="2400" b="1" dirty="0"/>
              <a:t>K-Means</a:t>
            </a:r>
            <a:r>
              <a:rPr lang="en-US" sz="2400" dirty="0"/>
              <a:t> </a:t>
            </a:r>
            <a:r>
              <a:rPr lang="en-US" sz="2400" b="1" dirty="0"/>
              <a:t>and K-Medoids</a:t>
            </a:r>
            <a:r>
              <a:rPr lang="en-US" sz="2400" dirty="0"/>
              <a:t> due to the following reasons: </a:t>
            </a:r>
          </a:p>
          <a:p>
            <a:r>
              <a:rPr lang="en-US" sz="1800" dirty="0"/>
              <a:t>Interpretability: Boxplots of selected output parameters across clusters showed clear and meaningful separation between the two classes. This provided a biologically interpretable split into “high production” and “low production” categories.</a:t>
            </a:r>
          </a:p>
          <a:p>
            <a:r>
              <a:rPr lang="en-US" sz="1800" dirty="0"/>
              <a:t> Dataset Size: The dataset consisted of only 108 unique observations. Using more than 2 clusters would lead to fewer samples per cluster, making it impractical for downstream classification and analysis tasks.</a:t>
            </a:r>
          </a:p>
          <a:p>
            <a:r>
              <a:rPr lang="en-US" sz="1800" dirty="0"/>
              <a:t>Robustness: K-Medoids, being less sensitive to outliers compared to K-Means, was especially useful when dealing with real-world agricultural data where minor noise or measurement error is common.</a:t>
            </a:r>
            <a:endParaRPr lang="en-IN" sz="1800" dirty="0"/>
          </a:p>
        </p:txBody>
      </p:sp>
    </p:spTree>
    <p:extLst>
      <p:ext uri="{BB962C8B-B14F-4D97-AF65-F5344CB8AC3E}">
        <p14:creationId xmlns:p14="http://schemas.microsoft.com/office/powerpoint/2010/main" val="3965641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5378E15F-F700-35B1-F62B-0A95D3D04A93}"/>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92020CF0-7F9E-0C45-8AF4-B634CAC520B6}"/>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a:t>
            </a:r>
            <a:endParaRPr dirty="0"/>
          </a:p>
        </p:txBody>
      </p:sp>
      <p:sp>
        <p:nvSpPr>
          <p:cNvPr id="226" name="Google Shape;226;p28">
            <a:extLst>
              <a:ext uri="{FF2B5EF4-FFF2-40B4-BE49-F238E27FC236}">
                <a16:creationId xmlns:a16="http://schemas.microsoft.com/office/drawing/2014/main" id="{0B910E1B-A6E7-8D56-B361-0B36A4DC9C84}"/>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3" name="Text Placeholder 2">
            <a:extLst>
              <a:ext uri="{FF2B5EF4-FFF2-40B4-BE49-F238E27FC236}">
                <a16:creationId xmlns:a16="http://schemas.microsoft.com/office/drawing/2014/main" id="{1974A773-606B-5253-01EF-AD039D883BE3}"/>
              </a:ext>
            </a:extLst>
          </p:cNvPr>
          <p:cNvSpPr>
            <a:spLocks noGrp="1"/>
          </p:cNvSpPr>
          <p:nvPr>
            <p:ph type="body" idx="1"/>
          </p:nvPr>
        </p:nvSpPr>
        <p:spPr>
          <a:xfrm>
            <a:off x="838199" y="1825625"/>
            <a:ext cx="10822969" cy="4351338"/>
          </a:xfrm>
        </p:spPr>
        <p:txBody>
          <a:bodyPr/>
          <a:lstStyle/>
          <a:p>
            <a:r>
              <a:rPr lang="en-IN" b="1" dirty="0"/>
              <a:t>Algorithms used</a:t>
            </a:r>
          </a:p>
          <a:p>
            <a:pPr lvl="1"/>
            <a:r>
              <a:rPr lang="en-IN" dirty="0"/>
              <a:t>Random Forest Classifier</a:t>
            </a:r>
          </a:p>
          <a:p>
            <a:pPr lvl="1"/>
            <a:r>
              <a:rPr lang="en-IN" dirty="0" err="1"/>
              <a:t>XGBoost</a:t>
            </a:r>
            <a:endParaRPr lang="en-IN" dirty="0"/>
          </a:p>
          <a:p>
            <a:pPr lvl="1"/>
            <a:r>
              <a:rPr lang="en-IN" dirty="0"/>
              <a:t>SVM</a:t>
            </a:r>
          </a:p>
          <a:p>
            <a:pPr lvl="1"/>
            <a:r>
              <a:rPr lang="en-IN" dirty="0"/>
              <a:t>Neural Networks</a:t>
            </a:r>
          </a:p>
          <a:p>
            <a:r>
              <a:rPr lang="en-IN" b="1" dirty="0"/>
              <a:t>Approach</a:t>
            </a:r>
            <a:r>
              <a:rPr lang="en-IN" dirty="0"/>
              <a:t>:</a:t>
            </a:r>
          </a:p>
          <a:p>
            <a:pPr lvl="1"/>
            <a:r>
              <a:rPr lang="en-IN" dirty="0"/>
              <a:t>The </a:t>
            </a:r>
            <a:r>
              <a:rPr lang="en-IN" b="1" dirty="0"/>
              <a:t>Cluster results </a:t>
            </a:r>
            <a:r>
              <a:rPr lang="en-IN" dirty="0"/>
              <a:t>were used as </a:t>
            </a:r>
            <a:r>
              <a:rPr lang="en-IN" b="1" dirty="0"/>
              <a:t>target variables </a:t>
            </a:r>
            <a:r>
              <a:rPr lang="en-IN" dirty="0"/>
              <a:t>and were classified based on different sets of input data – </a:t>
            </a:r>
            <a:r>
              <a:rPr lang="en-IN" b="1" dirty="0"/>
              <a:t>CGS parameters, Output Parameters </a:t>
            </a:r>
            <a:r>
              <a:rPr lang="en-IN" dirty="0"/>
              <a:t>and </a:t>
            </a:r>
            <a:r>
              <a:rPr lang="en-IN" b="1" dirty="0"/>
              <a:t>All parameters</a:t>
            </a:r>
            <a:r>
              <a:rPr lang="en-IN" dirty="0"/>
              <a:t>.</a:t>
            </a:r>
          </a:p>
          <a:p>
            <a:pPr marL="571500" lvl="1" indent="0">
              <a:buNone/>
            </a:pPr>
            <a:endParaRPr lang="en-IN" dirty="0"/>
          </a:p>
          <a:p>
            <a:pPr marL="571500" lvl="1" indent="0">
              <a:buNone/>
            </a:pPr>
            <a:endParaRPr lang="en-IN" dirty="0"/>
          </a:p>
          <a:p>
            <a:pPr marL="571500" lvl="1" indent="0">
              <a:buNone/>
            </a:pPr>
            <a:endParaRPr lang="en-IN" dirty="0"/>
          </a:p>
        </p:txBody>
      </p:sp>
    </p:spTree>
    <p:extLst>
      <p:ext uri="{BB962C8B-B14F-4D97-AF65-F5344CB8AC3E}">
        <p14:creationId xmlns:p14="http://schemas.microsoft.com/office/powerpoint/2010/main" val="4119129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723703F-EA48-ADD7-58AF-A5F66FB83F9F}"/>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96EA2DE8-131D-26BA-0091-01FA98942637}"/>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Random Forest</a:t>
            </a:r>
            <a:endParaRPr dirty="0"/>
          </a:p>
        </p:txBody>
      </p:sp>
      <p:sp>
        <p:nvSpPr>
          <p:cNvPr id="226" name="Google Shape;226;p28">
            <a:extLst>
              <a:ext uri="{FF2B5EF4-FFF2-40B4-BE49-F238E27FC236}">
                <a16:creationId xmlns:a16="http://schemas.microsoft.com/office/drawing/2014/main" id="{2AC421F8-3156-6602-9112-B7E7BF87DE9E}"/>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7" name="TextBox 6">
            <a:extLst>
              <a:ext uri="{FF2B5EF4-FFF2-40B4-BE49-F238E27FC236}">
                <a16:creationId xmlns:a16="http://schemas.microsoft.com/office/drawing/2014/main" id="{D7D77B40-71E1-0C6A-E999-416216F7CC39}"/>
              </a:ext>
            </a:extLst>
          </p:cNvPr>
          <p:cNvSpPr txBox="1"/>
          <p:nvPr/>
        </p:nvSpPr>
        <p:spPr>
          <a:xfrm>
            <a:off x="8888819" y="2161303"/>
            <a:ext cx="3115339" cy="2677656"/>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overall Performance from </a:t>
            </a:r>
            <a:r>
              <a:rPr lang="en-IN" sz="2400" b="1" dirty="0">
                <a:latin typeface="Open Sans" panose="020B0606030504020204" pitchFamily="34" charset="0"/>
                <a:ea typeface="Open Sans" panose="020B0606030504020204" pitchFamily="34" charset="0"/>
                <a:cs typeface="Open Sans" panose="020B0606030504020204" pitchFamily="34" charset="0"/>
              </a:rPr>
              <a:t>Random Forest Classifier </a:t>
            </a:r>
            <a:r>
              <a:rPr lang="en-IN" sz="2400" dirty="0">
                <a:latin typeface="Open Sans" panose="020B0606030504020204" pitchFamily="34" charset="0"/>
                <a:ea typeface="Open Sans" panose="020B0606030504020204" pitchFamily="34" charset="0"/>
                <a:cs typeface="Open Sans" panose="020B0606030504020204" pitchFamily="34" charset="0"/>
              </a:rPr>
              <a:t>on </a:t>
            </a:r>
          </a:p>
          <a:p>
            <a:r>
              <a:rPr lang="en-IN" sz="2400" b="1" dirty="0">
                <a:latin typeface="Open Sans" panose="020B0606030504020204" pitchFamily="34" charset="0"/>
                <a:ea typeface="Open Sans" panose="020B0606030504020204" pitchFamily="34" charset="0"/>
                <a:cs typeface="Open Sans" panose="020B0606030504020204" pitchFamily="34" charset="0"/>
              </a:rPr>
              <a:t>all parameters</a:t>
            </a:r>
            <a:r>
              <a:rPr lang="en-IN" sz="2400" dirty="0">
                <a:latin typeface="Open Sans" panose="020B0606030504020204" pitchFamily="34" charset="0"/>
                <a:ea typeface="Open Sans" panose="020B0606030504020204" pitchFamily="34" charset="0"/>
                <a:cs typeface="Open Sans" panose="020B0606030504020204" pitchFamily="34" charset="0"/>
              </a:rPr>
              <a:t> in the </a:t>
            </a:r>
            <a:r>
              <a:rPr lang="en-IN" sz="2400" b="1" dirty="0" err="1">
                <a:latin typeface="Open Sans" panose="020B0606030504020204" pitchFamily="34" charset="0"/>
                <a:ea typeface="Open Sans" panose="020B0606030504020204" pitchFamily="34" charset="0"/>
                <a:cs typeface="Open Sans" panose="020B0606030504020204" pitchFamily="34" charset="0"/>
              </a:rPr>
              <a:t>Kmedoid</a:t>
            </a:r>
            <a:r>
              <a:rPr lang="en-IN" sz="2400" b="1" dirty="0">
                <a:latin typeface="Open Sans" panose="020B0606030504020204" pitchFamily="34" charset="0"/>
                <a:ea typeface="Open Sans" panose="020B0606030504020204" pitchFamily="34" charset="0"/>
                <a:cs typeface="Open Sans" panose="020B0606030504020204" pitchFamily="34" charset="0"/>
              </a:rPr>
              <a:t>(2) Dataset</a:t>
            </a:r>
          </a:p>
        </p:txBody>
      </p:sp>
      <p:pic>
        <p:nvPicPr>
          <p:cNvPr id="3" name="Picture 2">
            <a:extLst>
              <a:ext uri="{FF2B5EF4-FFF2-40B4-BE49-F238E27FC236}">
                <a16:creationId xmlns:a16="http://schemas.microsoft.com/office/drawing/2014/main" id="{AE753574-9D81-9849-44BD-B83C4B691D66}"/>
              </a:ext>
            </a:extLst>
          </p:cNvPr>
          <p:cNvPicPr>
            <a:picLocks noChangeAspect="1"/>
          </p:cNvPicPr>
          <p:nvPr/>
        </p:nvPicPr>
        <p:blipFill>
          <a:blip r:embed="rId3"/>
          <a:stretch>
            <a:fillRect/>
          </a:stretch>
        </p:blipFill>
        <p:spPr>
          <a:xfrm>
            <a:off x="613144" y="1445452"/>
            <a:ext cx="8009860" cy="4918773"/>
          </a:xfrm>
          <a:prstGeom prst="rect">
            <a:avLst/>
          </a:prstGeom>
        </p:spPr>
      </p:pic>
    </p:spTree>
    <p:extLst>
      <p:ext uri="{BB962C8B-B14F-4D97-AF65-F5344CB8AC3E}">
        <p14:creationId xmlns:p14="http://schemas.microsoft.com/office/powerpoint/2010/main" val="636999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FAFB7CE5-3E69-BA9F-553C-232CB10BB5FD}"/>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1FC557D5-CB5A-9863-99AB-649F452F84B4}"/>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Random Forest</a:t>
            </a:r>
            <a:endParaRPr dirty="0"/>
          </a:p>
        </p:txBody>
      </p:sp>
      <p:sp>
        <p:nvSpPr>
          <p:cNvPr id="226" name="Google Shape;226;p28">
            <a:extLst>
              <a:ext uri="{FF2B5EF4-FFF2-40B4-BE49-F238E27FC236}">
                <a16:creationId xmlns:a16="http://schemas.microsoft.com/office/drawing/2014/main" id="{F444935C-BAB5-F811-0992-FFFBA47D0C36}"/>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6" name="Picture 5">
            <a:extLst>
              <a:ext uri="{FF2B5EF4-FFF2-40B4-BE49-F238E27FC236}">
                <a16:creationId xmlns:a16="http://schemas.microsoft.com/office/drawing/2014/main" id="{7F2F0F43-F41D-5C4A-4B92-4DB3CAE60BB1}"/>
              </a:ext>
            </a:extLst>
          </p:cNvPr>
          <p:cNvPicPr>
            <a:picLocks noChangeAspect="1"/>
          </p:cNvPicPr>
          <p:nvPr/>
        </p:nvPicPr>
        <p:blipFill>
          <a:blip r:embed="rId3"/>
          <a:stretch>
            <a:fillRect/>
          </a:stretch>
        </p:blipFill>
        <p:spPr>
          <a:xfrm>
            <a:off x="0" y="1499765"/>
            <a:ext cx="9431676" cy="4680142"/>
          </a:xfrm>
          <a:prstGeom prst="rect">
            <a:avLst/>
          </a:prstGeom>
        </p:spPr>
      </p:pic>
      <p:sp>
        <p:nvSpPr>
          <p:cNvPr id="7" name="TextBox 6">
            <a:extLst>
              <a:ext uri="{FF2B5EF4-FFF2-40B4-BE49-F238E27FC236}">
                <a16:creationId xmlns:a16="http://schemas.microsoft.com/office/drawing/2014/main" id="{4D9D8247-1FE7-F8BF-1BAF-C16F905C6E56}"/>
              </a:ext>
            </a:extLst>
          </p:cNvPr>
          <p:cNvSpPr txBox="1"/>
          <p:nvPr/>
        </p:nvSpPr>
        <p:spPr>
          <a:xfrm>
            <a:off x="9431676" y="2161303"/>
            <a:ext cx="2572482" cy="3046988"/>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a:t>
            </a:r>
            <a:r>
              <a:rPr lang="en-IN" sz="2400" b="1" dirty="0">
                <a:latin typeface="Open Sans" panose="020B0606030504020204" pitchFamily="34" charset="0"/>
                <a:ea typeface="Open Sans" panose="020B0606030504020204" pitchFamily="34" charset="0"/>
                <a:cs typeface="Open Sans" panose="020B0606030504020204" pitchFamily="34" charset="0"/>
              </a:rPr>
              <a:t>overall Performance </a:t>
            </a:r>
            <a:r>
              <a:rPr lang="en-IN" sz="2400" dirty="0">
                <a:latin typeface="Open Sans" panose="020B0606030504020204" pitchFamily="34" charset="0"/>
                <a:ea typeface="Open Sans" panose="020B0606030504020204" pitchFamily="34" charset="0"/>
                <a:cs typeface="Open Sans" panose="020B0606030504020204" pitchFamily="34" charset="0"/>
              </a:rPr>
              <a:t>from Random Forest Classifier on </a:t>
            </a:r>
            <a:r>
              <a:rPr lang="en-IN" sz="2400" b="1" dirty="0">
                <a:latin typeface="Open Sans" panose="020B0606030504020204" pitchFamily="34" charset="0"/>
                <a:ea typeface="Open Sans" panose="020B0606030504020204" pitchFamily="34" charset="0"/>
                <a:cs typeface="Open Sans" panose="020B0606030504020204" pitchFamily="34" charset="0"/>
              </a:rPr>
              <a:t>all parameters </a:t>
            </a:r>
            <a:r>
              <a:rPr lang="en-IN" sz="2400" dirty="0">
                <a:latin typeface="Open Sans" panose="020B0606030504020204" pitchFamily="34" charset="0"/>
                <a:ea typeface="Open Sans" panose="020B0606030504020204" pitchFamily="34" charset="0"/>
                <a:cs typeface="Open Sans" panose="020B0606030504020204" pitchFamily="34" charset="0"/>
              </a:rPr>
              <a:t>in the </a:t>
            </a:r>
            <a:r>
              <a:rPr lang="en-IN" sz="2400" dirty="0" err="1">
                <a:latin typeface="Open Sans" panose="020B0606030504020204" pitchFamily="34" charset="0"/>
                <a:ea typeface="Open Sans" panose="020B0606030504020204" pitchFamily="34" charset="0"/>
                <a:cs typeface="Open Sans" panose="020B0606030504020204" pitchFamily="34" charset="0"/>
              </a:rPr>
              <a:t>Kmedoid</a:t>
            </a:r>
            <a:r>
              <a:rPr lang="en-IN" sz="2400" dirty="0">
                <a:latin typeface="Open Sans" panose="020B0606030504020204" pitchFamily="34" charset="0"/>
                <a:ea typeface="Open Sans" panose="020B0606030504020204" pitchFamily="34" charset="0"/>
                <a:cs typeface="Open Sans" panose="020B0606030504020204" pitchFamily="34" charset="0"/>
              </a:rPr>
              <a:t>(2) Dataset</a:t>
            </a:r>
          </a:p>
        </p:txBody>
      </p:sp>
    </p:spTree>
    <p:extLst>
      <p:ext uri="{BB962C8B-B14F-4D97-AF65-F5344CB8AC3E}">
        <p14:creationId xmlns:p14="http://schemas.microsoft.com/office/powerpoint/2010/main" val="3915578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F7A14304-99E0-C5BC-9E11-4EA75FB56F9C}"/>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99621792-06AA-263B-B8BB-F260D88A8FB6}"/>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SVM</a:t>
            </a:r>
            <a:endParaRPr dirty="0"/>
          </a:p>
        </p:txBody>
      </p:sp>
      <p:sp>
        <p:nvSpPr>
          <p:cNvPr id="226" name="Google Shape;226;p28">
            <a:extLst>
              <a:ext uri="{FF2B5EF4-FFF2-40B4-BE49-F238E27FC236}">
                <a16:creationId xmlns:a16="http://schemas.microsoft.com/office/drawing/2014/main" id="{26DC81FE-8799-3BC1-0FFB-371F6CA717AA}"/>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7" name="TextBox 6">
            <a:extLst>
              <a:ext uri="{FF2B5EF4-FFF2-40B4-BE49-F238E27FC236}">
                <a16:creationId xmlns:a16="http://schemas.microsoft.com/office/drawing/2014/main" id="{01F59B36-BFC4-6559-C2C8-985C619862B7}"/>
              </a:ext>
            </a:extLst>
          </p:cNvPr>
          <p:cNvSpPr txBox="1"/>
          <p:nvPr/>
        </p:nvSpPr>
        <p:spPr>
          <a:xfrm>
            <a:off x="9271729" y="2161303"/>
            <a:ext cx="2732429" cy="2677656"/>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overall Performance from </a:t>
            </a:r>
            <a:r>
              <a:rPr lang="en-IN" sz="2400" b="1" dirty="0">
                <a:latin typeface="Open Sans" panose="020B0606030504020204" pitchFamily="34" charset="0"/>
                <a:ea typeface="Open Sans" panose="020B0606030504020204" pitchFamily="34" charset="0"/>
                <a:cs typeface="Open Sans" panose="020B0606030504020204" pitchFamily="34" charset="0"/>
              </a:rPr>
              <a:t>SVM</a:t>
            </a:r>
            <a:r>
              <a:rPr lang="en-IN" sz="2400" dirty="0">
                <a:latin typeface="Open Sans" panose="020B0606030504020204" pitchFamily="34" charset="0"/>
                <a:ea typeface="Open Sans" panose="020B0606030504020204" pitchFamily="34" charset="0"/>
                <a:cs typeface="Open Sans" panose="020B0606030504020204" pitchFamily="34" charset="0"/>
              </a:rPr>
              <a:t> </a:t>
            </a:r>
            <a:r>
              <a:rPr lang="en-IN" sz="2400" b="1" dirty="0">
                <a:latin typeface="Open Sans" panose="020B0606030504020204" pitchFamily="34" charset="0"/>
                <a:ea typeface="Open Sans" panose="020B0606030504020204" pitchFamily="34" charset="0"/>
                <a:cs typeface="Open Sans" panose="020B0606030504020204" pitchFamily="34" charset="0"/>
              </a:rPr>
              <a:t>Classifier </a:t>
            </a:r>
            <a:r>
              <a:rPr lang="en-IN" sz="2400" dirty="0">
                <a:latin typeface="Open Sans" panose="020B0606030504020204" pitchFamily="34" charset="0"/>
                <a:ea typeface="Open Sans" panose="020B0606030504020204" pitchFamily="34" charset="0"/>
                <a:cs typeface="Open Sans" panose="020B0606030504020204" pitchFamily="34" charset="0"/>
              </a:rPr>
              <a:t>on </a:t>
            </a:r>
          </a:p>
          <a:p>
            <a:r>
              <a:rPr lang="en-IN" sz="2400" b="1" dirty="0">
                <a:latin typeface="Open Sans" panose="020B0606030504020204" pitchFamily="34" charset="0"/>
                <a:ea typeface="Open Sans" panose="020B0606030504020204" pitchFamily="34" charset="0"/>
                <a:cs typeface="Open Sans" panose="020B0606030504020204" pitchFamily="34" charset="0"/>
              </a:rPr>
              <a:t>all parameters</a:t>
            </a:r>
            <a:r>
              <a:rPr lang="en-IN" sz="2400" dirty="0">
                <a:latin typeface="Open Sans" panose="020B0606030504020204" pitchFamily="34" charset="0"/>
                <a:ea typeface="Open Sans" panose="020B0606030504020204" pitchFamily="34" charset="0"/>
                <a:cs typeface="Open Sans" panose="020B0606030504020204" pitchFamily="34" charset="0"/>
              </a:rPr>
              <a:t> in the </a:t>
            </a:r>
            <a:r>
              <a:rPr lang="en-IN" sz="2400" b="1" dirty="0" err="1">
                <a:latin typeface="Open Sans" panose="020B0606030504020204" pitchFamily="34" charset="0"/>
                <a:ea typeface="Open Sans" panose="020B0606030504020204" pitchFamily="34" charset="0"/>
                <a:cs typeface="Open Sans" panose="020B0606030504020204" pitchFamily="34" charset="0"/>
              </a:rPr>
              <a:t>KMeans</a:t>
            </a:r>
            <a:r>
              <a:rPr lang="en-IN" sz="2400" b="1" dirty="0">
                <a:latin typeface="Open Sans" panose="020B0606030504020204" pitchFamily="34" charset="0"/>
                <a:ea typeface="Open Sans" panose="020B0606030504020204" pitchFamily="34" charset="0"/>
                <a:cs typeface="Open Sans" panose="020B0606030504020204" pitchFamily="34" charset="0"/>
              </a:rPr>
              <a:t>(2) Dataset</a:t>
            </a:r>
          </a:p>
        </p:txBody>
      </p:sp>
      <p:pic>
        <p:nvPicPr>
          <p:cNvPr id="4" name="Picture 3">
            <a:extLst>
              <a:ext uri="{FF2B5EF4-FFF2-40B4-BE49-F238E27FC236}">
                <a16:creationId xmlns:a16="http://schemas.microsoft.com/office/drawing/2014/main" id="{3C0CA819-14B7-EB3B-A9E3-03899541B1F2}"/>
              </a:ext>
            </a:extLst>
          </p:cNvPr>
          <p:cNvPicPr>
            <a:picLocks noChangeAspect="1"/>
          </p:cNvPicPr>
          <p:nvPr/>
        </p:nvPicPr>
        <p:blipFill>
          <a:blip r:embed="rId3"/>
          <a:stretch>
            <a:fillRect/>
          </a:stretch>
        </p:blipFill>
        <p:spPr>
          <a:xfrm>
            <a:off x="0" y="1690825"/>
            <a:ext cx="9271729" cy="4600774"/>
          </a:xfrm>
          <a:prstGeom prst="rect">
            <a:avLst/>
          </a:prstGeom>
        </p:spPr>
      </p:pic>
    </p:spTree>
    <p:extLst>
      <p:ext uri="{BB962C8B-B14F-4D97-AF65-F5344CB8AC3E}">
        <p14:creationId xmlns:p14="http://schemas.microsoft.com/office/powerpoint/2010/main" val="110084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F25AD40-1DAE-4937-E2E1-2BB07B2AD236}"/>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E8C58730-B801-A6C0-41CC-6BC5154FEB47}"/>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Neural Networks</a:t>
            </a:r>
            <a:endParaRPr dirty="0"/>
          </a:p>
        </p:txBody>
      </p:sp>
      <p:sp>
        <p:nvSpPr>
          <p:cNvPr id="226" name="Google Shape;226;p28">
            <a:extLst>
              <a:ext uri="{FF2B5EF4-FFF2-40B4-BE49-F238E27FC236}">
                <a16:creationId xmlns:a16="http://schemas.microsoft.com/office/drawing/2014/main" id="{84310021-7D7E-2A51-AE3A-10233677BAAC}"/>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BB17628E-773D-FD5C-8A7D-31440CD9E541}"/>
              </a:ext>
            </a:extLst>
          </p:cNvPr>
          <p:cNvPicPr>
            <a:picLocks noChangeAspect="1"/>
          </p:cNvPicPr>
          <p:nvPr/>
        </p:nvPicPr>
        <p:blipFill>
          <a:blip r:embed="rId3"/>
          <a:stretch>
            <a:fillRect/>
          </a:stretch>
        </p:blipFill>
        <p:spPr>
          <a:xfrm>
            <a:off x="263758" y="1335639"/>
            <a:ext cx="8562484" cy="4869951"/>
          </a:xfrm>
          <a:prstGeom prst="rect">
            <a:avLst/>
          </a:prstGeom>
        </p:spPr>
      </p:pic>
      <p:sp>
        <p:nvSpPr>
          <p:cNvPr id="5" name="TextBox 4">
            <a:extLst>
              <a:ext uri="{FF2B5EF4-FFF2-40B4-BE49-F238E27FC236}">
                <a16:creationId xmlns:a16="http://schemas.microsoft.com/office/drawing/2014/main" id="{E9FC51F4-1E93-67A0-0E05-AE09D41D42B5}"/>
              </a:ext>
            </a:extLst>
          </p:cNvPr>
          <p:cNvSpPr txBox="1"/>
          <p:nvPr/>
        </p:nvSpPr>
        <p:spPr>
          <a:xfrm>
            <a:off x="8912134" y="2144111"/>
            <a:ext cx="3160001" cy="3785652"/>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overall Performance from </a:t>
            </a:r>
            <a:r>
              <a:rPr lang="en-IN" sz="2400" b="1" dirty="0">
                <a:latin typeface="Open Sans" panose="020B0606030504020204" pitchFamily="34" charset="0"/>
                <a:ea typeface="Open Sans" panose="020B0606030504020204" pitchFamily="34" charset="0"/>
                <a:cs typeface="Open Sans" panose="020B0606030504020204" pitchFamily="34" charset="0"/>
              </a:rPr>
              <a:t>Neural Networks </a:t>
            </a:r>
            <a:r>
              <a:rPr lang="en-IN" sz="2400" dirty="0">
                <a:latin typeface="Open Sans" panose="020B0606030504020204" pitchFamily="34" charset="0"/>
                <a:ea typeface="Open Sans" panose="020B0606030504020204" pitchFamily="34" charset="0"/>
                <a:cs typeface="Open Sans" panose="020B0606030504020204" pitchFamily="34" charset="0"/>
              </a:rPr>
              <a:t> </a:t>
            </a:r>
            <a:r>
              <a:rPr lang="en-IN" sz="2400" b="1" dirty="0">
                <a:latin typeface="Open Sans" panose="020B0606030504020204" pitchFamily="34" charset="0"/>
                <a:ea typeface="Open Sans" panose="020B0606030504020204" pitchFamily="34" charset="0"/>
                <a:cs typeface="Open Sans" panose="020B0606030504020204" pitchFamily="34" charset="0"/>
              </a:rPr>
              <a:t>Classifier </a:t>
            </a:r>
            <a:r>
              <a:rPr lang="en-IN" sz="2400" dirty="0">
                <a:latin typeface="Open Sans" panose="020B0606030504020204" pitchFamily="34" charset="0"/>
                <a:ea typeface="Open Sans" panose="020B0606030504020204" pitchFamily="34" charset="0"/>
                <a:cs typeface="Open Sans" panose="020B0606030504020204" pitchFamily="34" charset="0"/>
              </a:rPr>
              <a:t>on </a:t>
            </a:r>
          </a:p>
          <a:p>
            <a:r>
              <a:rPr lang="en-IN" sz="2400" b="1" dirty="0">
                <a:latin typeface="Open Sans" panose="020B0606030504020204" pitchFamily="34" charset="0"/>
                <a:ea typeface="Open Sans" panose="020B0606030504020204" pitchFamily="34" charset="0"/>
                <a:cs typeface="Open Sans" panose="020B0606030504020204" pitchFamily="34" charset="0"/>
              </a:rPr>
              <a:t>input parameters</a:t>
            </a:r>
            <a:r>
              <a:rPr lang="en-IN" sz="2400" dirty="0">
                <a:latin typeface="Open Sans" panose="020B0606030504020204" pitchFamily="34" charset="0"/>
                <a:ea typeface="Open Sans" panose="020B0606030504020204" pitchFamily="34" charset="0"/>
                <a:cs typeface="Open Sans" panose="020B0606030504020204" pitchFamily="34" charset="0"/>
              </a:rPr>
              <a:t> in the </a:t>
            </a:r>
            <a:r>
              <a:rPr lang="en-IN" sz="2400" b="1" dirty="0" err="1">
                <a:latin typeface="Open Sans" panose="020B0606030504020204" pitchFamily="34" charset="0"/>
                <a:ea typeface="Open Sans" panose="020B0606030504020204" pitchFamily="34" charset="0"/>
                <a:cs typeface="Open Sans" panose="020B0606030504020204" pitchFamily="34" charset="0"/>
              </a:rPr>
              <a:t>KMeans</a:t>
            </a:r>
            <a:r>
              <a:rPr lang="en-IN" sz="2400" b="1" dirty="0">
                <a:latin typeface="Open Sans" panose="020B0606030504020204" pitchFamily="34" charset="0"/>
                <a:ea typeface="Open Sans" panose="020B0606030504020204" pitchFamily="34" charset="0"/>
                <a:cs typeface="Open Sans" panose="020B0606030504020204" pitchFamily="34" charset="0"/>
              </a:rPr>
              <a:t>(2) Dataset </a:t>
            </a:r>
            <a:r>
              <a:rPr lang="en-IN" sz="2400" dirty="0">
                <a:latin typeface="Open Sans" panose="020B0606030504020204" pitchFamily="34" charset="0"/>
                <a:ea typeface="Open Sans" panose="020B0606030504020204" pitchFamily="34" charset="0"/>
                <a:cs typeface="Open Sans" panose="020B0606030504020204" pitchFamily="34" charset="0"/>
              </a:rPr>
              <a:t>with </a:t>
            </a:r>
          </a:p>
          <a:p>
            <a:r>
              <a:rPr lang="en-IN" sz="2400" b="1" dirty="0">
                <a:latin typeface="Open Sans" panose="020B0606030504020204" pitchFamily="34" charset="0"/>
                <a:ea typeface="Open Sans" panose="020B0606030504020204" pitchFamily="34" charset="0"/>
                <a:cs typeface="Open Sans" panose="020B0606030504020204" pitchFamily="34" charset="0"/>
              </a:rPr>
              <a:t>RELU </a:t>
            </a:r>
            <a:r>
              <a:rPr lang="en-IN" sz="2400" dirty="0">
                <a:latin typeface="Open Sans" panose="020B0606030504020204" pitchFamily="34" charset="0"/>
                <a:ea typeface="Open Sans" panose="020B0606030504020204" pitchFamily="34" charset="0"/>
                <a:cs typeface="Open Sans" panose="020B0606030504020204" pitchFamily="34" charset="0"/>
              </a:rPr>
              <a:t>and </a:t>
            </a:r>
            <a:r>
              <a:rPr lang="en-IN" sz="2400" b="1" dirty="0">
                <a:latin typeface="Open Sans" panose="020B0606030504020204" pitchFamily="34" charset="0"/>
                <a:ea typeface="Open Sans" panose="020B0606030504020204" pitchFamily="34" charset="0"/>
                <a:cs typeface="Open Sans" panose="020B0606030504020204" pitchFamily="34" charset="0"/>
              </a:rPr>
              <a:t>Logistic Activation functions</a:t>
            </a:r>
          </a:p>
        </p:txBody>
      </p:sp>
    </p:spTree>
    <p:extLst>
      <p:ext uri="{BB962C8B-B14F-4D97-AF65-F5344CB8AC3E}">
        <p14:creationId xmlns:p14="http://schemas.microsoft.com/office/powerpoint/2010/main" val="3108170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0C534E90-64BF-2CD7-AF63-0D1795622990}"/>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3FEE2160-D2EA-C08F-25EA-61D1AB3E280D}"/>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a:t>
            </a:r>
            <a:r>
              <a:rPr lang="en-IN" dirty="0" err="1"/>
              <a:t>XGBoost</a:t>
            </a:r>
            <a:endParaRPr dirty="0"/>
          </a:p>
        </p:txBody>
      </p:sp>
      <p:sp>
        <p:nvSpPr>
          <p:cNvPr id="226" name="Google Shape;226;p28">
            <a:extLst>
              <a:ext uri="{FF2B5EF4-FFF2-40B4-BE49-F238E27FC236}">
                <a16:creationId xmlns:a16="http://schemas.microsoft.com/office/drawing/2014/main" id="{DD672B99-1A6E-E74F-D3CE-D883B2BB83A3}"/>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5" name="TextBox 4">
            <a:extLst>
              <a:ext uri="{FF2B5EF4-FFF2-40B4-BE49-F238E27FC236}">
                <a16:creationId xmlns:a16="http://schemas.microsoft.com/office/drawing/2014/main" id="{1C76BCD9-8889-04E9-560F-A2E28C1DBC6D}"/>
              </a:ext>
            </a:extLst>
          </p:cNvPr>
          <p:cNvSpPr txBox="1"/>
          <p:nvPr/>
        </p:nvSpPr>
        <p:spPr>
          <a:xfrm>
            <a:off x="8860764" y="2359869"/>
            <a:ext cx="3160001" cy="2308324"/>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overall Performance from </a:t>
            </a:r>
            <a:r>
              <a:rPr lang="en-IN" sz="2400" b="1" dirty="0" err="1">
                <a:latin typeface="Open Sans" panose="020B0606030504020204" pitchFamily="34" charset="0"/>
                <a:ea typeface="Open Sans" panose="020B0606030504020204" pitchFamily="34" charset="0"/>
                <a:cs typeface="Open Sans" panose="020B0606030504020204" pitchFamily="34" charset="0"/>
              </a:rPr>
              <a:t>XGBoost</a:t>
            </a:r>
            <a:r>
              <a:rPr lang="en-IN" sz="2400" b="1" dirty="0">
                <a:latin typeface="Open Sans" panose="020B0606030504020204" pitchFamily="34" charset="0"/>
                <a:ea typeface="Open Sans" panose="020B0606030504020204" pitchFamily="34" charset="0"/>
                <a:cs typeface="Open Sans" panose="020B0606030504020204" pitchFamily="34" charset="0"/>
              </a:rPr>
              <a:t> Classifier </a:t>
            </a:r>
            <a:r>
              <a:rPr lang="en-IN" sz="2400" dirty="0">
                <a:latin typeface="Open Sans" panose="020B0606030504020204" pitchFamily="34" charset="0"/>
                <a:ea typeface="Open Sans" panose="020B0606030504020204" pitchFamily="34" charset="0"/>
                <a:cs typeface="Open Sans" panose="020B0606030504020204" pitchFamily="34" charset="0"/>
              </a:rPr>
              <a:t>on </a:t>
            </a:r>
            <a:r>
              <a:rPr lang="en-IN" sz="2400" b="1" dirty="0">
                <a:latin typeface="Open Sans" panose="020B0606030504020204" pitchFamily="34" charset="0"/>
                <a:ea typeface="Open Sans" panose="020B0606030504020204" pitchFamily="34" charset="0"/>
                <a:cs typeface="Open Sans" panose="020B0606030504020204" pitchFamily="34" charset="0"/>
              </a:rPr>
              <a:t>All parameters</a:t>
            </a:r>
            <a:r>
              <a:rPr lang="en-IN" sz="2400" dirty="0">
                <a:latin typeface="Open Sans" panose="020B0606030504020204" pitchFamily="34" charset="0"/>
                <a:ea typeface="Open Sans" panose="020B0606030504020204" pitchFamily="34" charset="0"/>
                <a:cs typeface="Open Sans" panose="020B0606030504020204" pitchFamily="34" charset="0"/>
              </a:rPr>
              <a:t> in the </a:t>
            </a:r>
            <a:r>
              <a:rPr lang="en-IN" sz="2400" b="1" dirty="0" err="1">
                <a:latin typeface="Open Sans" panose="020B0606030504020204" pitchFamily="34" charset="0"/>
                <a:ea typeface="Open Sans" panose="020B0606030504020204" pitchFamily="34" charset="0"/>
                <a:cs typeface="Open Sans" panose="020B0606030504020204" pitchFamily="34" charset="0"/>
              </a:rPr>
              <a:t>KMeans</a:t>
            </a:r>
            <a:r>
              <a:rPr lang="en-IN" sz="2400" b="1" dirty="0">
                <a:latin typeface="Open Sans" panose="020B0606030504020204" pitchFamily="34" charset="0"/>
                <a:ea typeface="Open Sans" panose="020B0606030504020204" pitchFamily="34" charset="0"/>
                <a:cs typeface="Open Sans" panose="020B0606030504020204" pitchFamily="34" charset="0"/>
              </a:rPr>
              <a:t>(2) Dataset</a:t>
            </a:r>
          </a:p>
        </p:txBody>
      </p:sp>
      <p:pic>
        <p:nvPicPr>
          <p:cNvPr id="3" name="Picture 2">
            <a:extLst>
              <a:ext uri="{FF2B5EF4-FFF2-40B4-BE49-F238E27FC236}">
                <a16:creationId xmlns:a16="http://schemas.microsoft.com/office/drawing/2014/main" id="{98139D11-AAC0-13D0-3712-98AE0ED37649}"/>
              </a:ext>
            </a:extLst>
          </p:cNvPr>
          <p:cNvPicPr>
            <a:picLocks noChangeAspect="1"/>
          </p:cNvPicPr>
          <p:nvPr/>
        </p:nvPicPr>
        <p:blipFill>
          <a:blip r:embed="rId3"/>
          <a:stretch>
            <a:fillRect/>
          </a:stretch>
        </p:blipFill>
        <p:spPr>
          <a:xfrm>
            <a:off x="277091" y="1448656"/>
            <a:ext cx="8176984" cy="4818580"/>
          </a:xfrm>
          <a:prstGeom prst="rect">
            <a:avLst/>
          </a:prstGeom>
        </p:spPr>
      </p:pic>
    </p:spTree>
    <p:extLst>
      <p:ext uri="{BB962C8B-B14F-4D97-AF65-F5344CB8AC3E}">
        <p14:creationId xmlns:p14="http://schemas.microsoft.com/office/powerpoint/2010/main" val="310639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Introduction</a:t>
            </a:r>
            <a:endParaRPr dirty="0"/>
          </a:p>
        </p:txBody>
      </p:sp>
      <p:sp>
        <p:nvSpPr>
          <p:cNvPr id="188" name="Google Shape;188;p24"/>
          <p:cNvSpPr txBox="1">
            <a:spLocks noGrp="1"/>
          </p:cNvSpPr>
          <p:nvPr>
            <p:ph type="body" idx="1"/>
          </p:nvPr>
        </p:nvSpPr>
        <p:spPr>
          <a:xfrm>
            <a:off x="751298" y="2073850"/>
            <a:ext cx="10689404" cy="3576200"/>
          </a:xfrm>
          <a:prstGeom prst="rect">
            <a:avLst/>
          </a:prstGeom>
        </p:spPr>
        <p:txBody>
          <a:bodyPr spcFirstLastPara="1" wrap="square" lIns="91425" tIns="45700" rIns="91425" bIns="45700" anchor="t" anchorCtr="0">
            <a:noAutofit/>
          </a:bodyPr>
          <a:lstStyle/>
          <a:p>
            <a:pPr marL="285750" indent="-285750" eaLnBrk="0" fontAlgn="base" hangingPunct="0">
              <a:spcBef>
                <a:spcPct val="0"/>
              </a:spcBef>
              <a:spcAft>
                <a:spcPct val="0"/>
              </a:spcAft>
              <a:buClrTx/>
              <a:buSzTx/>
            </a:pPr>
            <a:r>
              <a:rPr kumimoji="0" lang="en-US" altLang="en-US" sz="2200" b="0" i="0" u="none" strike="noStrike" cap="none" normalizeH="0" baseline="0" dirty="0">
                <a:ln>
                  <a:noFill/>
                </a:ln>
                <a:solidFill>
                  <a:schemeClr val="tx1"/>
                </a:solidFill>
                <a:effectLst/>
                <a:latin typeface="Arial" panose="020B0604020202020204" pitchFamily="34" charset="0"/>
              </a:rPr>
              <a:t>Soybean is a globally significant crop due to its high protein content and industrial applications.</a:t>
            </a:r>
          </a:p>
          <a:p>
            <a:pPr marL="285750" indent="-285750" eaLnBrk="0" fontAlgn="base" hangingPunct="0">
              <a:spcBef>
                <a:spcPct val="0"/>
              </a:spcBef>
              <a:spcAft>
                <a:spcPct val="0"/>
              </a:spcAft>
              <a:buClrTx/>
              <a:buSzTx/>
            </a:pPr>
            <a:r>
              <a:rPr kumimoji="0" lang="en-US" altLang="en-US" sz="2200" b="0" i="0" u="none" strike="noStrike" cap="none" normalizeH="0" baseline="0" dirty="0">
                <a:ln>
                  <a:noFill/>
                </a:ln>
                <a:solidFill>
                  <a:schemeClr val="tx1"/>
                </a:solidFill>
                <a:effectLst/>
                <a:latin typeface="Arial" panose="020B0604020202020204" pitchFamily="34" charset="0"/>
              </a:rPr>
              <a:t>Optimizing yield is essential for food security and sustainable agriculture, but predicting yield is difficult due to varying genotypes and environmental conditions.</a:t>
            </a:r>
          </a:p>
          <a:p>
            <a:pPr marL="285750" indent="-285750" eaLnBrk="0" fontAlgn="base" hangingPunct="0">
              <a:spcBef>
                <a:spcPct val="0"/>
              </a:spcBef>
              <a:spcAft>
                <a:spcPct val="0"/>
              </a:spcAft>
              <a:buClrTx/>
              <a:buSzTx/>
            </a:pPr>
            <a:r>
              <a:rPr kumimoji="0" lang="en-US" altLang="en-US" sz="2200" b="0" i="0" u="none" strike="noStrike" cap="none" normalizeH="0" baseline="0" dirty="0">
                <a:ln>
                  <a:noFill/>
                </a:ln>
                <a:solidFill>
                  <a:schemeClr val="tx1"/>
                </a:solidFill>
                <a:effectLst/>
                <a:latin typeface="Arial" panose="020B0604020202020204" pitchFamily="34" charset="0"/>
              </a:rPr>
              <a:t>Traditional yield prediction methods often require explicit labels or long-term observations.</a:t>
            </a:r>
          </a:p>
          <a:p>
            <a:pPr marL="285750" indent="-285750" eaLnBrk="0" fontAlgn="base" hangingPunct="0">
              <a:spcBef>
                <a:spcPct val="0"/>
              </a:spcBef>
              <a:spcAft>
                <a:spcPct val="0"/>
              </a:spcAft>
              <a:buClrTx/>
              <a:buSzTx/>
            </a:pPr>
            <a:r>
              <a:rPr kumimoji="0" lang="en-US" altLang="en-US" sz="2200" b="0" i="0" u="none" strike="noStrike" cap="none" normalizeH="0" baseline="0" dirty="0">
                <a:ln>
                  <a:noFill/>
                </a:ln>
                <a:solidFill>
                  <a:schemeClr val="tx1"/>
                </a:solidFill>
                <a:effectLst/>
                <a:latin typeface="Arial" panose="020B0604020202020204" pitchFamily="34" charset="0"/>
              </a:rPr>
              <a:t>Our project uses a combination of supervised and unsupervised learning to uncover hidden patterns in the data and identify optimal growth conditions. Further we use the results obtained to predict optimal growth levels, and the factors that influence optimal yield</a:t>
            </a:r>
          </a:p>
        </p:txBody>
      </p:sp>
      <p:sp>
        <p:nvSpPr>
          <p:cNvPr id="190" name="Google Shape;190;p24"/>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3226713A-F6EE-51C2-685C-AE105B4E8F23}"/>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F4597C86-C296-C471-18B7-02DED640027B}"/>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a:t>
            </a:r>
            <a:r>
              <a:rPr lang="en-IN" dirty="0" err="1"/>
              <a:t>XGBoost</a:t>
            </a:r>
            <a:endParaRPr dirty="0"/>
          </a:p>
        </p:txBody>
      </p:sp>
      <p:sp>
        <p:nvSpPr>
          <p:cNvPr id="226" name="Google Shape;226;p28">
            <a:extLst>
              <a:ext uri="{FF2B5EF4-FFF2-40B4-BE49-F238E27FC236}">
                <a16:creationId xmlns:a16="http://schemas.microsoft.com/office/drawing/2014/main" id="{9883ADA8-500D-142E-FFE8-AFC1E8946351}"/>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5" name="TextBox 4">
            <a:extLst>
              <a:ext uri="{FF2B5EF4-FFF2-40B4-BE49-F238E27FC236}">
                <a16:creationId xmlns:a16="http://schemas.microsoft.com/office/drawing/2014/main" id="{07A7E9BF-CF00-B28C-EFBA-D278D103E33C}"/>
              </a:ext>
            </a:extLst>
          </p:cNvPr>
          <p:cNvSpPr txBox="1"/>
          <p:nvPr/>
        </p:nvSpPr>
        <p:spPr>
          <a:xfrm>
            <a:off x="8860764" y="2359869"/>
            <a:ext cx="3160001" cy="2308324"/>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overall Performance from </a:t>
            </a:r>
            <a:r>
              <a:rPr lang="en-IN" sz="2400" b="1" dirty="0" err="1">
                <a:latin typeface="Open Sans" panose="020B0606030504020204" pitchFamily="34" charset="0"/>
                <a:ea typeface="Open Sans" panose="020B0606030504020204" pitchFamily="34" charset="0"/>
                <a:cs typeface="Open Sans" panose="020B0606030504020204" pitchFamily="34" charset="0"/>
              </a:rPr>
              <a:t>XGBoost</a:t>
            </a:r>
            <a:r>
              <a:rPr lang="en-IN" sz="2400" b="1" dirty="0">
                <a:latin typeface="Open Sans" panose="020B0606030504020204" pitchFamily="34" charset="0"/>
                <a:ea typeface="Open Sans" panose="020B0606030504020204" pitchFamily="34" charset="0"/>
                <a:cs typeface="Open Sans" panose="020B0606030504020204" pitchFamily="34" charset="0"/>
              </a:rPr>
              <a:t> Classifier </a:t>
            </a:r>
            <a:r>
              <a:rPr lang="en-IN" sz="2400" dirty="0">
                <a:latin typeface="Open Sans" panose="020B0606030504020204" pitchFamily="34" charset="0"/>
                <a:ea typeface="Open Sans" panose="020B0606030504020204" pitchFamily="34" charset="0"/>
                <a:cs typeface="Open Sans" panose="020B0606030504020204" pitchFamily="34" charset="0"/>
              </a:rPr>
              <a:t>on </a:t>
            </a:r>
            <a:r>
              <a:rPr lang="en-IN" sz="2400" b="1" dirty="0">
                <a:latin typeface="Open Sans" panose="020B0606030504020204" pitchFamily="34" charset="0"/>
                <a:ea typeface="Open Sans" panose="020B0606030504020204" pitchFamily="34" charset="0"/>
                <a:cs typeface="Open Sans" panose="020B0606030504020204" pitchFamily="34" charset="0"/>
              </a:rPr>
              <a:t>All parameters</a:t>
            </a:r>
            <a:r>
              <a:rPr lang="en-IN" sz="2400" dirty="0">
                <a:latin typeface="Open Sans" panose="020B0606030504020204" pitchFamily="34" charset="0"/>
                <a:ea typeface="Open Sans" panose="020B0606030504020204" pitchFamily="34" charset="0"/>
                <a:cs typeface="Open Sans" panose="020B0606030504020204" pitchFamily="34" charset="0"/>
              </a:rPr>
              <a:t> in the </a:t>
            </a:r>
            <a:r>
              <a:rPr lang="en-IN" sz="2400" b="1" dirty="0" err="1">
                <a:latin typeface="Open Sans" panose="020B0606030504020204" pitchFamily="34" charset="0"/>
                <a:ea typeface="Open Sans" panose="020B0606030504020204" pitchFamily="34" charset="0"/>
                <a:cs typeface="Open Sans" panose="020B0606030504020204" pitchFamily="34" charset="0"/>
              </a:rPr>
              <a:t>KMeans</a:t>
            </a:r>
            <a:r>
              <a:rPr lang="en-IN" sz="2400" b="1" dirty="0">
                <a:latin typeface="Open Sans" panose="020B0606030504020204" pitchFamily="34" charset="0"/>
                <a:ea typeface="Open Sans" panose="020B0606030504020204" pitchFamily="34" charset="0"/>
                <a:cs typeface="Open Sans" panose="020B0606030504020204" pitchFamily="34" charset="0"/>
              </a:rPr>
              <a:t>(2) Dataset</a:t>
            </a:r>
          </a:p>
        </p:txBody>
      </p:sp>
      <p:pic>
        <p:nvPicPr>
          <p:cNvPr id="4" name="Picture 3">
            <a:extLst>
              <a:ext uri="{FF2B5EF4-FFF2-40B4-BE49-F238E27FC236}">
                <a16:creationId xmlns:a16="http://schemas.microsoft.com/office/drawing/2014/main" id="{22DE7538-BCF8-E401-535F-B1123839979C}"/>
              </a:ext>
            </a:extLst>
          </p:cNvPr>
          <p:cNvPicPr>
            <a:picLocks noChangeAspect="1"/>
          </p:cNvPicPr>
          <p:nvPr/>
        </p:nvPicPr>
        <p:blipFill>
          <a:blip r:embed="rId3"/>
          <a:stretch>
            <a:fillRect/>
          </a:stretch>
        </p:blipFill>
        <p:spPr>
          <a:xfrm>
            <a:off x="310562" y="1339451"/>
            <a:ext cx="8422472" cy="5024529"/>
          </a:xfrm>
          <a:prstGeom prst="rect">
            <a:avLst/>
          </a:prstGeom>
        </p:spPr>
      </p:pic>
    </p:spTree>
    <p:extLst>
      <p:ext uri="{BB962C8B-B14F-4D97-AF65-F5344CB8AC3E}">
        <p14:creationId xmlns:p14="http://schemas.microsoft.com/office/powerpoint/2010/main" val="1344454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FF688CC2-1AD3-33D7-2B64-284206797C4C}"/>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727671FC-206C-228D-F2FD-233C9E536A34}"/>
              </a:ext>
            </a:extLst>
          </p:cNvPr>
          <p:cNvSpPr txBox="1">
            <a:spLocks noGrp="1"/>
          </p:cNvSpPr>
          <p:nvPr>
            <p:ph type="title"/>
          </p:nvPr>
        </p:nvSpPr>
        <p:spPr>
          <a:xfrm>
            <a:off x="838200" y="3198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Results</a:t>
            </a:r>
            <a:endParaRPr dirty="0"/>
          </a:p>
        </p:txBody>
      </p:sp>
      <p:sp>
        <p:nvSpPr>
          <p:cNvPr id="226" name="Google Shape;226;p28">
            <a:extLst>
              <a:ext uri="{FF2B5EF4-FFF2-40B4-BE49-F238E27FC236}">
                <a16:creationId xmlns:a16="http://schemas.microsoft.com/office/drawing/2014/main" id="{60A011ED-AB9F-5AB4-B9D4-CC930CEF6018}"/>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A32C4636-4DB2-4FD6-F49A-8E847E7FA1B5}"/>
              </a:ext>
            </a:extLst>
          </p:cNvPr>
          <p:cNvPicPr>
            <a:picLocks noChangeAspect="1"/>
          </p:cNvPicPr>
          <p:nvPr/>
        </p:nvPicPr>
        <p:blipFill>
          <a:blip r:embed="rId3"/>
          <a:stretch>
            <a:fillRect/>
          </a:stretch>
        </p:blipFill>
        <p:spPr>
          <a:xfrm>
            <a:off x="0" y="1339555"/>
            <a:ext cx="12192000" cy="5128635"/>
          </a:xfrm>
          <a:prstGeom prst="rect">
            <a:avLst/>
          </a:prstGeom>
        </p:spPr>
      </p:pic>
    </p:spTree>
    <p:extLst>
      <p:ext uri="{BB962C8B-B14F-4D97-AF65-F5344CB8AC3E}">
        <p14:creationId xmlns:p14="http://schemas.microsoft.com/office/powerpoint/2010/main" val="4042308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CD8B4DFF-AF1C-99BE-BD08-6B3B1DA74F79}"/>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5B26AC3B-377C-ADD1-78A4-D95C53C2E112}"/>
              </a:ext>
            </a:extLst>
          </p:cNvPr>
          <p:cNvSpPr txBox="1">
            <a:spLocks noGrp="1"/>
          </p:cNvSpPr>
          <p:nvPr>
            <p:ph type="title"/>
          </p:nvPr>
        </p:nvSpPr>
        <p:spPr>
          <a:xfrm>
            <a:off x="838200" y="3198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Results</a:t>
            </a:r>
            <a:endParaRPr dirty="0"/>
          </a:p>
        </p:txBody>
      </p:sp>
      <p:sp>
        <p:nvSpPr>
          <p:cNvPr id="226" name="Google Shape;226;p28">
            <a:extLst>
              <a:ext uri="{FF2B5EF4-FFF2-40B4-BE49-F238E27FC236}">
                <a16:creationId xmlns:a16="http://schemas.microsoft.com/office/drawing/2014/main" id="{B2623D54-1C4E-335F-7613-4C073E3AB433}"/>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2" name="Text Placeholder 2">
            <a:extLst>
              <a:ext uri="{FF2B5EF4-FFF2-40B4-BE49-F238E27FC236}">
                <a16:creationId xmlns:a16="http://schemas.microsoft.com/office/drawing/2014/main" id="{DBA3548E-0D0E-B8E8-107C-492CF1410987}"/>
              </a:ext>
            </a:extLst>
          </p:cNvPr>
          <p:cNvSpPr>
            <a:spLocks noGrp="1"/>
          </p:cNvSpPr>
          <p:nvPr>
            <p:ph type="body" idx="1"/>
          </p:nvPr>
        </p:nvSpPr>
        <p:spPr>
          <a:xfrm>
            <a:off x="684515" y="1749425"/>
            <a:ext cx="10822969" cy="4351338"/>
          </a:xfrm>
        </p:spPr>
        <p:txBody>
          <a:bodyPr/>
          <a:lstStyle/>
          <a:p>
            <a:r>
              <a:rPr lang="en-IN" b="1" dirty="0"/>
              <a:t>Best Algorithm</a:t>
            </a:r>
          </a:p>
          <a:p>
            <a:pPr lvl="1"/>
            <a:r>
              <a:rPr lang="en-IN" b="1" dirty="0" err="1"/>
              <a:t>XGBoost</a:t>
            </a:r>
            <a:r>
              <a:rPr lang="en-IN" dirty="0"/>
              <a:t>  on </a:t>
            </a:r>
            <a:r>
              <a:rPr lang="en-IN" dirty="0" err="1"/>
              <a:t>Kmeans</a:t>
            </a:r>
            <a:r>
              <a:rPr lang="en-IN" dirty="0"/>
              <a:t>(2) Dataset with an accuracy of </a:t>
            </a:r>
            <a:r>
              <a:rPr lang="en-IN" b="1" dirty="0"/>
              <a:t>0.9545 </a:t>
            </a:r>
            <a:r>
              <a:rPr lang="en-IN" dirty="0"/>
              <a:t>and a cross validation score of </a:t>
            </a:r>
            <a:r>
              <a:rPr lang="en-IN" b="1" dirty="0"/>
              <a:t>0.9264</a:t>
            </a:r>
          </a:p>
          <a:p>
            <a:r>
              <a:rPr lang="en-IN" b="1" dirty="0"/>
              <a:t>Similar results</a:t>
            </a:r>
          </a:p>
          <a:p>
            <a:pPr lvl="1"/>
            <a:r>
              <a:rPr lang="en-IN" b="1" dirty="0" err="1"/>
              <a:t>XGBoost</a:t>
            </a:r>
            <a:r>
              <a:rPr lang="en-IN" dirty="0"/>
              <a:t> with all parameters on </a:t>
            </a:r>
            <a:r>
              <a:rPr lang="en-IN" dirty="0" err="1"/>
              <a:t>Kmedoid</a:t>
            </a:r>
            <a:r>
              <a:rPr lang="en-IN" dirty="0"/>
              <a:t>(2) dataset with a cross validation score of </a:t>
            </a:r>
            <a:r>
              <a:rPr lang="en-IN" b="1" dirty="0"/>
              <a:t>0.8792</a:t>
            </a:r>
          </a:p>
          <a:p>
            <a:pPr lvl="1"/>
            <a:r>
              <a:rPr lang="en-IN" b="1" dirty="0"/>
              <a:t>Random Forest </a:t>
            </a:r>
            <a:r>
              <a:rPr lang="en-IN" dirty="0"/>
              <a:t>with All parameters on </a:t>
            </a:r>
            <a:r>
              <a:rPr lang="en-IN" dirty="0" err="1"/>
              <a:t>Kmedoid</a:t>
            </a:r>
            <a:r>
              <a:rPr lang="en-IN" dirty="0"/>
              <a:t>(2) dataset with a cross validation score of </a:t>
            </a:r>
            <a:r>
              <a:rPr lang="en-IN" b="1" dirty="0"/>
              <a:t>0.8792</a:t>
            </a:r>
          </a:p>
          <a:p>
            <a:pPr marL="571500" lvl="1" indent="0">
              <a:buNone/>
            </a:pPr>
            <a:endParaRPr lang="en-IN" dirty="0"/>
          </a:p>
          <a:p>
            <a:pPr marL="571500" lvl="1" indent="0">
              <a:buNone/>
            </a:pPr>
            <a:endParaRPr lang="en-IN" dirty="0"/>
          </a:p>
        </p:txBody>
      </p:sp>
    </p:spTree>
    <p:extLst>
      <p:ext uri="{BB962C8B-B14F-4D97-AF65-F5344CB8AC3E}">
        <p14:creationId xmlns:p14="http://schemas.microsoft.com/office/powerpoint/2010/main" val="563486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7818888-C906-D7C8-1F7E-355B37C82915}"/>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F7BFC9EC-995D-1514-3979-14C1DFD14F07}"/>
              </a:ext>
            </a:extLst>
          </p:cNvPr>
          <p:cNvSpPr txBox="1">
            <a:spLocks noGrp="1"/>
          </p:cNvSpPr>
          <p:nvPr>
            <p:ph type="title"/>
          </p:nvPr>
        </p:nvSpPr>
        <p:spPr>
          <a:xfrm>
            <a:off x="838200" y="3198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Results</a:t>
            </a:r>
            <a:endParaRPr dirty="0"/>
          </a:p>
        </p:txBody>
      </p:sp>
      <p:sp>
        <p:nvSpPr>
          <p:cNvPr id="226" name="Google Shape;226;p28">
            <a:extLst>
              <a:ext uri="{FF2B5EF4-FFF2-40B4-BE49-F238E27FC236}">
                <a16:creationId xmlns:a16="http://schemas.microsoft.com/office/drawing/2014/main" id="{F0618011-5778-0119-8247-823620A1DC32}"/>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2" name="Text Placeholder 2">
            <a:extLst>
              <a:ext uri="{FF2B5EF4-FFF2-40B4-BE49-F238E27FC236}">
                <a16:creationId xmlns:a16="http://schemas.microsoft.com/office/drawing/2014/main" id="{9402D70B-0BF6-16FC-B994-46AA73FF5DDD}"/>
              </a:ext>
            </a:extLst>
          </p:cNvPr>
          <p:cNvSpPr>
            <a:spLocks noGrp="1"/>
          </p:cNvSpPr>
          <p:nvPr>
            <p:ph type="body" idx="1"/>
          </p:nvPr>
        </p:nvSpPr>
        <p:spPr>
          <a:xfrm>
            <a:off x="684515" y="1749425"/>
            <a:ext cx="10822969" cy="4351338"/>
          </a:xfrm>
        </p:spPr>
        <p:txBody>
          <a:bodyPr/>
          <a:lstStyle/>
          <a:p>
            <a:r>
              <a:rPr lang="en-IN" b="1" dirty="0"/>
              <a:t>Notable Results </a:t>
            </a:r>
          </a:p>
          <a:p>
            <a:pPr lvl="1"/>
            <a:r>
              <a:rPr lang="en-IN" b="1" dirty="0"/>
              <a:t>K-means</a:t>
            </a:r>
            <a:r>
              <a:rPr lang="en-IN" dirty="0"/>
              <a:t> Clustering slightly edges out </a:t>
            </a:r>
            <a:r>
              <a:rPr lang="en-IN" b="1" dirty="0"/>
              <a:t>K-medoid</a:t>
            </a:r>
            <a:r>
              <a:rPr lang="en-IN" dirty="0"/>
              <a:t> Clustering in the top performing models.</a:t>
            </a:r>
          </a:p>
          <a:p>
            <a:pPr lvl="1"/>
            <a:r>
              <a:rPr lang="en-IN" dirty="0"/>
              <a:t>Training on </a:t>
            </a:r>
            <a:r>
              <a:rPr lang="en-IN" b="1" dirty="0"/>
              <a:t>all parameters </a:t>
            </a:r>
            <a:r>
              <a:rPr lang="en-IN" dirty="0"/>
              <a:t>yielded the best results.</a:t>
            </a:r>
          </a:p>
          <a:p>
            <a:pPr lvl="1"/>
            <a:r>
              <a:rPr lang="en-IN" b="1" dirty="0" err="1"/>
              <a:t>XGBoost</a:t>
            </a:r>
            <a:r>
              <a:rPr lang="en-IN" dirty="0"/>
              <a:t> with</a:t>
            </a:r>
            <a:r>
              <a:rPr lang="en-IN" b="1" dirty="0"/>
              <a:t> hyperparameter tuning </a:t>
            </a:r>
            <a:r>
              <a:rPr lang="en-IN" dirty="0"/>
              <a:t>yielded the best results</a:t>
            </a:r>
          </a:p>
          <a:p>
            <a:pPr lvl="1"/>
            <a:r>
              <a:rPr lang="en-IN" b="1" dirty="0"/>
              <a:t>Neural Networks </a:t>
            </a:r>
            <a:r>
              <a:rPr lang="en-IN" dirty="0"/>
              <a:t>consistently had a low performance owing to a small dataset.</a:t>
            </a:r>
          </a:p>
          <a:p>
            <a:pPr marL="571500" lvl="1" indent="0">
              <a:buNone/>
            </a:pPr>
            <a:endParaRPr lang="en-IN" dirty="0"/>
          </a:p>
          <a:p>
            <a:pPr marL="571500" lvl="1" indent="0">
              <a:buNone/>
            </a:pPr>
            <a:endParaRPr lang="en-IN" dirty="0"/>
          </a:p>
        </p:txBody>
      </p:sp>
    </p:spTree>
    <p:extLst>
      <p:ext uri="{BB962C8B-B14F-4D97-AF65-F5344CB8AC3E}">
        <p14:creationId xmlns:p14="http://schemas.microsoft.com/office/powerpoint/2010/main" val="310166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D3F62-7551-577B-2DB3-B5E33F253C56}"/>
              </a:ext>
            </a:extLst>
          </p:cNvPr>
          <p:cNvSpPr>
            <a:spLocks noGrp="1"/>
          </p:cNvSpPr>
          <p:nvPr>
            <p:ph type="title"/>
          </p:nvPr>
        </p:nvSpPr>
        <p:spPr/>
        <p:txBody>
          <a:bodyPr/>
          <a:lstStyle/>
          <a:p>
            <a:r>
              <a:rPr lang="en-IN" dirty="0"/>
              <a:t>Analysis of optimal parameters</a:t>
            </a:r>
          </a:p>
        </p:txBody>
      </p:sp>
      <p:sp>
        <p:nvSpPr>
          <p:cNvPr id="5" name="Text Placeholder 4">
            <a:extLst>
              <a:ext uri="{FF2B5EF4-FFF2-40B4-BE49-F238E27FC236}">
                <a16:creationId xmlns:a16="http://schemas.microsoft.com/office/drawing/2014/main" id="{575F2EFB-60EC-B9EE-5F19-53DB4E6277F3}"/>
              </a:ext>
            </a:extLst>
          </p:cNvPr>
          <p:cNvSpPr>
            <a:spLocks noGrp="1"/>
          </p:cNvSpPr>
          <p:nvPr>
            <p:ph type="body" idx="3"/>
          </p:nvPr>
        </p:nvSpPr>
        <p:spPr/>
        <p:txBody>
          <a:bodyPr/>
          <a:lstStyle/>
          <a:p>
            <a:endParaRPr lang="en-IN"/>
          </a:p>
        </p:txBody>
      </p:sp>
      <p:pic>
        <p:nvPicPr>
          <p:cNvPr id="9" name="Picture 8">
            <a:extLst>
              <a:ext uri="{FF2B5EF4-FFF2-40B4-BE49-F238E27FC236}">
                <a16:creationId xmlns:a16="http://schemas.microsoft.com/office/drawing/2014/main" id="{94C2D496-F508-6E4C-C7DE-DAFFCECD85D2}"/>
              </a:ext>
            </a:extLst>
          </p:cNvPr>
          <p:cNvPicPr>
            <a:picLocks noChangeAspect="1"/>
          </p:cNvPicPr>
          <p:nvPr/>
        </p:nvPicPr>
        <p:blipFill>
          <a:blip r:embed="rId3"/>
          <a:stretch>
            <a:fillRect/>
          </a:stretch>
        </p:blipFill>
        <p:spPr>
          <a:xfrm>
            <a:off x="216190" y="1535589"/>
            <a:ext cx="5879810" cy="4764412"/>
          </a:xfrm>
          <a:prstGeom prst="rect">
            <a:avLst/>
          </a:prstGeom>
        </p:spPr>
      </p:pic>
      <p:pic>
        <p:nvPicPr>
          <p:cNvPr id="11" name="Picture 10">
            <a:extLst>
              <a:ext uri="{FF2B5EF4-FFF2-40B4-BE49-F238E27FC236}">
                <a16:creationId xmlns:a16="http://schemas.microsoft.com/office/drawing/2014/main" id="{99AE4B63-670C-44F9-1C4B-46E3E520C2F5}"/>
              </a:ext>
            </a:extLst>
          </p:cNvPr>
          <p:cNvPicPr>
            <a:picLocks noChangeAspect="1"/>
          </p:cNvPicPr>
          <p:nvPr/>
        </p:nvPicPr>
        <p:blipFill>
          <a:blip r:embed="rId4"/>
          <a:stretch>
            <a:fillRect/>
          </a:stretch>
        </p:blipFill>
        <p:spPr>
          <a:xfrm>
            <a:off x="6096000" y="1413145"/>
            <a:ext cx="6078874" cy="4764412"/>
          </a:xfrm>
          <a:prstGeom prst="rect">
            <a:avLst/>
          </a:prstGeom>
        </p:spPr>
      </p:pic>
      <p:sp>
        <p:nvSpPr>
          <p:cNvPr id="3" name="TextBox 2">
            <a:extLst>
              <a:ext uri="{FF2B5EF4-FFF2-40B4-BE49-F238E27FC236}">
                <a16:creationId xmlns:a16="http://schemas.microsoft.com/office/drawing/2014/main" id="{41928230-883B-DB83-E86A-4AD4D26A1AA8}"/>
              </a:ext>
            </a:extLst>
          </p:cNvPr>
          <p:cNvSpPr txBox="1"/>
          <p:nvPr/>
        </p:nvSpPr>
        <p:spPr>
          <a:xfrm>
            <a:off x="6305335" y="4977228"/>
            <a:ext cx="1613043" cy="1323439"/>
          </a:xfrm>
          <a:prstGeom prst="rect">
            <a:avLst/>
          </a:prstGeom>
          <a:noFill/>
        </p:spPr>
        <p:txBody>
          <a:bodyPr wrap="square" rtlCol="0">
            <a:spAutoFit/>
          </a:bodyPr>
          <a:lstStyle/>
          <a:p>
            <a:r>
              <a:rPr lang="en-IN" sz="1600" b="1" dirty="0">
                <a:latin typeface="Open sans" panose="020B0606030504020204" pitchFamily="34" charset="0"/>
                <a:ea typeface="Open sans" panose="020B0606030504020204" pitchFamily="34" charset="0"/>
                <a:cs typeface="Open sans" panose="020B0606030504020204" pitchFamily="34" charset="0"/>
              </a:rPr>
              <a:t>Clustered dataset on K-means with select output parameters</a:t>
            </a:r>
          </a:p>
        </p:txBody>
      </p:sp>
      <p:sp>
        <p:nvSpPr>
          <p:cNvPr id="4" name="TextBox 3">
            <a:extLst>
              <a:ext uri="{FF2B5EF4-FFF2-40B4-BE49-F238E27FC236}">
                <a16:creationId xmlns:a16="http://schemas.microsoft.com/office/drawing/2014/main" id="{3606F893-EAC3-1444-401B-31A27C1EB756}"/>
              </a:ext>
            </a:extLst>
          </p:cNvPr>
          <p:cNvSpPr txBox="1"/>
          <p:nvPr/>
        </p:nvSpPr>
        <p:spPr>
          <a:xfrm>
            <a:off x="199064" y="5100339"/>
            <a:ext cx="1376737" cy="1077218"/>
          </a:xfrm>
          <a:prstGeom prst="rect">
            <a:avLst/>
          </a:prstGeom>
          <a:noFill/>
        </p:spPr>
        <p:txBody>
          <a:bodyPr wrap="square" rtlCol="0">
            <a:spAutoFit/>
          </a:bodyPr>
          <a:lstStyle/>
          <a:p>
            <a:r>
              <a:rPr lang="en-IN" sz="1600" b="1" dirty="0">
                <a:latin typeface="Open sans" panose="020B0606030504020204" pitchFamily="34" charset="0"/>
                <a:ea typeface="Open sans" panose="020B0606030504020204" pitchFamily="34" charset="0"/>
                <a:cs typeface="Open sans" panose="020B0606030504020204" pitchFamily="34" charset="0"/>
              </a:rPr>
              <a:t>Original Dataset based on regression</a:t>
            </a:r>
          </a:p>
        </p:txBody>
      </p:sp>
    </p:spTree>
    <p:extLst>
      <p:ext uri="{BB962C8B-B14F-4D97-AF65-F5344CB8AC3E}">
        <p14:creationId xmlns:p14="http://schemas.microsoft.com/office/powerpoint/2010/main" val="2365806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A060-E3B9-F161-11C2-49D9FD13C6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B1BDB-D91B-9FA3-E21A-C0FA063D2F41}"/>
              </a:ext>
            </a:extLst>
          </p:cNvPr>
          <p:cNvSpPr>
            <a:spLocks noGrp="1"/>
          </p:cNvSpPr>
          <p:nvPr>
            <p:ph type="title"/>
          </p:nvPr>
        </p:nvSpPr>
        <p:spPr/>
        <p:txBody>
          <a:bodyPr/>
          <a:lstStyle/>
          <a:p>
            <a:r>
              <a:rPr lang="en-IN" dirty="0"/>
              <a:t>Analysis of optimal parameters</a:t>
            </a:r>
          </a:p>
        </p:txBody>
      </p:sp>
      <p:sp>
        <p:nvSpPr>
          <p:cNvPr id="5" name="Text Placeholder 4">
            <a:extLst>
              <a:ext uri="{FF2B5EF4-FFF2-40B4-BE49-F238E27FC236}">
                <a16:creationId xmlns:a16="http://schemas.microsoft.com/office/drawing/2014/main" id="{A2F497D8-D500-A686-8237-DD183D1B27DF}"/>
              </a:ext>
            </a:extLst>
          </p:cNvPr>
          <p:cNvSpPr>
            <a:spLocks noGrp="1"/>
          </p:cNvSpPr>
          <p:nvPr>
            <p:ph type="body" idx="3"/>
          </p:nvPr>
        </p:nvSpPr>
        <p:spPr/>
        <p:txBody>
          <a:bodyPr/>
          <a:lstStyle/>
          <a:p>
            <a:endParaRPr lang="en-IN"/>
          </a:p>
        </p:txBody>
      </p:sp>
      <p:pic>
        <p:nvPicPr>
          <p:cNvPr id="4" name="Picture 3">
            <a:extLst>
              <a:ext uri="{FF2B5EF4-FFF2-40B4-BE49-F238E27FC236}">
                <a16:creationId xmlns:a16="http://schemas.microsoft.com/office/drawing/2014/main" id="{3DB98D9B-B72F-8E05-DE69-39E97B3AFA69}"/>
              </a:ext>
            </a:extLst>
          </p:cNvPr>
          <p:cNvPicPr>
            <a:picLocks noChangeAspect="1"/>
          </p:cNvPicPr>
          <p:nvPr/>
        </p:nvPicPr>
        <p:blipFill>
          <a:blip r:embed="rId3"/>
          <a:stretch>
            <a:fillRect/>
          </a:stretch>
        </p:blipFill>
        <p:spPr>
          <a:xfrm>
            <a:off x="0" y="1690688"/>
            <a:ext cx="12192000" cy="4053083"/>
          </a:xfrm>
          <a:prstGeom prst="rect">
            <a:avLst/>
          </a:prstGeom>
        </p:spPr>
      </p:pic>
    </p:spTree>
    <p:extLst>
      <p:ext uri="{BB962C8B-B14F-4D97-AF65-F5344CB8AC3E}">
        <p14:creationId xmlns:p14="http://schemas.microsoft.com/office/powerpoint/2010/main" val="2447017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11E19-3DDF-5D7E-F33D-FDA9CBEF1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6CCC76-CA87-49E1-2E89-31EE72C68716}"/>
              </a:ext>
            </a:extLst>
          </p:cNvPr>
          <p:cNvSpPr>
            <a:spLocks noGrp="1"/>
          </p:cNvSpPr>
          <p:nvPr>
            <p:ph type="title"/>
          </p:nvPr>
        </p:nvSpPr>
        <p:spPr/>
        <p:txBody>
          <a:bodyPr/>
          <a:lstStyle/>
          <a:p>
            <a:r>
              <a:rPr lang="en-IN" dirty="0"/>
              <a:t>Analysis of optimal parameters</a:t>
            </a:r>
          </a:p>
        </p:txBody>
      </p:sp>
      <p:sp>
        <p:nvSpPr>
          <p:cNvPr id="5" name="Text Placeholder 4">
            <a:extLst>
              <a:ext uri="{FF2B5EF4-FFF2-40B4-BE49-F238E27FC236}">
                <a16:creationId xmlns:a16="http://schemas.microsoft.com/office/drawing/2014/main" id="{AABD3B58-EE92-2D05-370F-90C3D7DF511A}"/>
              </a:ext>
            </a:extLst>
          </p:cNvPr>
          <p:cNvSpPr>
            <a:spLocks noGrp="1"/>
          </p:cNvSpPr>
          <p:nvPr>
            <p:ph type="body" idx="3"/>
          </p:nvPr>
        </p:nvSpPr>
        <p:spPr/>
        <p:txBody>
          <a:bodyPr/>
          <a:lstStyle/>
          <a:p>
            <a:endParaRPr lang="en-IN"/>
          </a:p>
        </p:txBody>
      </p:sp>
      <p:pic>
        <p:nvPicPr>
          <p:cNvPr id="6" name="Picture 5">
            <a:extLst>
              <a:ext uri="{FF2B5EF4-FFF2-40B4-BE49-F238E27FC236}">
                <a16:creationId xmlns:a16="http://schemas.microsoft.com/office/drawing/2014/main" id="{E7756580-4AA5-F035-A6E5-EE3A12F4302C}"/>
              </a:ext>
            </a:extLst>
          </p:cNvPr>
          <p:cNvPicPr>
            <a:picLocks noChangeAspect="1"/>
          </p:cNvPicPr>
          <p:nvPr/>
        </p:nvPicPr>
        <p:blipFill>
          <a:blip r:embed="rId3"/>
          <a:stretch>
            <a:fillRect/>
          </a:stretch>
        </p:blipFill>
        <p:spPr>
          <a:xfrm>
            <a:off x="0" y="1870119"/>
            <a:ext cx="6091402" cy="4088892"/>
          </a:xfrm>
          <a:prstGeom prst="rect">
            <a:avLst/>
          </a:prstGeom>
        </p:spPr>
      </p:pic>
      <p:pic>
        <p:nvPicPr>
          <p:cNvPr id="8" name="Picture 7">
            <a:extLst>
              <a:ext uri="{FF2B5EF4-FFF2-40B4-BE49-F238E27FC236}">
                <a16:creationId xmlns:a16="http://schemas.microsoft.com/office/drawing/2014/main" id="{C13F6E66-BB89-5634-FADA-1266465840D8}"/>
              </a:ext>
            </a:extLst>
          </p:cNvPr>
          <p:cNvPicPr>
            <a:picLocks noChangeAspect="1"/>
          </p:cNvPicPr>
          <p:nvPr/>
        </p:nvPicPr>
        <p:blipFill>
          <a:blip r:embed="rId4"/>
          <a:stretch>
            <a:fillRect/>
          </a:stretch>
        </p:blipFill>
        <p:spPr>
          <a:xfrm>
            <a:off x="6091402" y="1972860"/>
            <a:ext cx="5897458" cy="3986151"/>
          </a:xfrm>
          <a:prstGeom prst="rect">
            <a:avLst/>
          </a:prstGeom>
        </p:spPr>
      </p:pic>
      <p:sp>
        <p:nvSpPr>
          <p:cNvPr id="3" name="TextBox 2">
            <a:extLst>
              <a:ext uri="{FF2B5EF4-FFF2-40B4-BE49-F238E27FC236}">
                <a16:creationId xmlns:a16="http://schemas.microsoft.com/office/drawing/2014/main" id="{BC998535-5932-774C-08A9-A77377275539}"/>
              </a:ext>
            </a:extLst>
          </p:cNvPr>
          <p:cNvSpPr txBox="1"/>
          <p:nvPr/>
        </p:nvSpPr>
        <p:spPr>
          <a:xfrm>
            <a:off x="2364259" y="6061752"/>
            <a:ext cx="7454285" cy="369332"/>
          </a:xfrm>
          <a:prstGeom prst="rect">
            <a:avLst/>
          </a:prstGeom>
          <a:noFill/>
        </p:spPr>
        <p:txBody>
          <a:bodyPr wrap="none" rtlCol="0">
            <a:spAutoFit/>
          </a:bodyPr>
          <a:lstStyle/>
          <a:p>
            <a:r>
              <a:rPr lang="en-IN" sz="1800" b="1" dirty="0">
                <a:latin typeface="Open sans" panose="020B0606030504020204" pitchFamily="34" charset="0"/>
                <a:ea typeface="Open sans" panose="020B0606030504020204" pitchFamily="34" charset="0"/>
                <a:cs typeface="Open sans" panose="020B0606030504020204" pitchFamily="34" charset="0"/>
              </a:rPr>
              <a:t>Heatmap Showing top performing Combinations of parameters</a:t>
            </a:r>
          </a:p>
        </p:txBody>
      </p:sp>
    </p:spTree>
    <p:extLst>
      <p:ext uri="{BB962C8B-B14F-4D97-AF65-F5344CB8AC3E}">
        <p14:creationId xmlns:p14="http://schemas.microsoft.com/office/powerpoint/2010/main" val="3546250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F343-6F14-2CF9-3232-F05C32DD8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CBC05-84B8-F8C6-25C2-53F3C4DAA5BC}"/>
              </a:ext>
            </a:extLst>
          </p:cNvPr>
          <p:cNvSpPr>
            <a:spLocks noGrp="1"/>
          </p:cNvSpPr>
          <p:nvPr>
            <p:ph type="title"/>
          </p:nvPr>
        </p:nvSpPr>
        <p:spPr/>
        <p:txBody>
          <a:bodyPr/>
          <a:lstStyle/>
          <a:p>
            <a:r>
              <a:rPr lang="en-IN" dirty="0"/>
              <a:t>Analysis of optimal parameters</a:t>
            </a:r>
          </a:p>
        </p:txBody>
      </p:sp>
      <p:sp>
        <p:nvSpPr>
          <p:cNvPr id="5" name="Text Placeholder 4">
            <a:extLst>
              <a:ext uri="{FF2B5EF4-FFF2-40B4-BE49-F238E27FC236}">
                <a16:creationId xmlns:a16="http://schemas.microsoft.com/office/drawing/2014/main" id="{3F3D45C1-09E1-DB72-A901-4E5F04EB315D}"/>
              </a:ext>
            </a:extLst>
          </p:cNvPr>
          <p:cNvSpPr>
            <a:spLocks noGrp="1"/>
          </p:cNvSpPr>
          <p:nvPr>
            <p:ph type="body" idx="3"/>
          </p:nvPr>
        </p:nvSpPr>
        <p:spPr/>
        <p:txBody>
          <a:bodyPr/>
          <a:lstStyle/>
          <a:p>
            <a:endParaRPr lang="en-IN"/>
          </a:p>
        </p:txBody>
      </p:sp>
      <p:pic>
        <p:nvPicPr>
          <p:cNvPr id="4" name="Picture 3">
            <a:extLst>
              <a:ext uri="{FF2B5EF4-FFF2-40B4-BE49-F238E27FC236}">
                <a16:creationId xmlns:a16="http://schemas.microsoft.com/office/drawing/2014/main" id="{FD22027B-E3B0-BF94-DBED-903E0F29B18A}"/>
              </a:ext>
            </a:extLst>
          </p:cNvPr>
          <p:cNvPicPr>
            <a:picLocks noChangeAspect="1"/>
          </p:cNvPicPr>
          <p:nvPr/>
        </p:nvPicPr>
        <p:blipFill>
          <a:blip r:embed="rId3"/>
          <a:stretch>
            <a:fillRect/>
          </a:stretch>
        </p:blipFill>
        <p:spPr>
          <a:xfrm>
            <a:off x="202270" y="1325563"/>
            <a:ext cx="4342741" cy="5167312"/>
          </a:xfrm>
          <a:prstGeom prst="rect">
            <a:avLst/>
          </a:prstGeom>
        </p:spPr>
      </p:pic>
      <p:pic>
        <p:nvPicPr>
          <p:cNvPr id="9" name="Picture 8">
            <a:extLst>
              <a:ext uri="{FF2B5EF4-FFF2-40B4-BE49-F238E27FC236}">
                <a16:creationId xmlns:a16="http://schemas.microsoft.com/office/drawing/2014/main" id="{5CE491B1-BC46-7D8E-6EB7-4F442A0137D7}"/>
              </a:ext>
            </a:extLst>
          </p:cNvPr>
          <p:cNvPicPr>
            <a:picLocks noChangeAspect="1"/>
          </p:cNvPicPr>
          <p:nvPr/>
        </p:nvPicPr>
        <p:blipFill>
          <a:blip r:embed="rId4"/>
          <a:stretch>
            <a:fillRect/>
          </a:stretch>
        </p:blipFill>
        <p:spPr>
          <a:xfrm>
            <a:off x="5807847" y="1325563"/>
            <a:ext cx="5206050" cy="5139915"/>
          </a:xfrm>
          <a:prstGeom prst="rect">
            <a:avLst/>
          </a:prstGeom>
        </p:spPr>
      </p:pic>
    </p:spTree>
    <p:extLst>
      <p:ext uri="{BB962C8B-B14F-4D97-AF65-F5344CB8AC3E}">
        <p14:creationId xmlns:p14="http://schemas.microsoft.com/office/powerpoint/2010/main" val="2677414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BADA3-7CD2-7E57-13AA-FC315B0C3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595814-0F83-62B1-9C84-D10DC5E18B22}"/>
              </a:ext>
            </a:extLst>
          </p:cNvPr>
          <p:cNvSpPr>
            <a:spLocks noGrp="1"/>
          </p:cNvSpPr>
          <p:nvPr>
            <p:ph type="title"/>
          </p:nvPr>
        </p:nvSpPr>
        <p:spPr/>
        <p:txBody>
          <a:bodyPr/>
          <a:lstStyle/>
          <a:p>
            <a:r>
              <a:rPr lang="en-IN" dirty="0"/>
              <a:t>Analysis of optimal parameters</a:t>
            </a:r>
          </a:p>
        </p:txBody>
      </p:sp>
      <p:sp>
        <p:nvSpPr>
          <p:cNvPr id="5" name="Text Placeholder 4">
            <a:extLst>
              <a:ext uri="{FF2B5EF4-FFF2-40B4-BE49-F238E27FC236}">
                <a16:creationId xmlns:a16="http://schemas.microsoft.com/office/drawing/2014/main" id="{E2989489-96F5-59AB-720F-FDDF74ACB13A}"/>
              </a:ext>
            </a:extLst>
          </p:cNvPr>
          <p:cNvSpPr>
            <a:spLocks noGrp="1"/>
          </p:cNvSpPr>
          <p:nvPr>
            <p:ph type="body" idx="3"/>
          </p:nvPr>
        </p:nvSpPr>
        <p:spPr/>
        <p:txBody>
          <a:bodyPr/>
          <a:lstStyle/>
          <a:p>
            <a:endParaRPr lang="en-IN"/>
          </a:p>
        </p:txBody>
      </p:sp>
      <p:pic>
        <p:nvPicPr>
          <p:cNvPr id="6" name="Picture 5">
            <a:extLst>
              <a:ext uri="{FF2B5EF4-FFF2-40B4-BE49-F238E27FC236}">
                <a16:creationId xmlns:a16="http://schemas.microsoft.com/office/drawing/2014/main" id="{2D520B22-F3D0-BFB3-525C-4D19FCA25F40}"/>
              </a:ext>
            </a:extLst>
          </p:cNvPr>
          <p:cNvPicPr>
            <a:picLocks noChangeAspect="1"/>
          </p:cNvPicPr>
          <p:nvPr/>
        </p:nvPicPr>
        <p:blipFill>
          <a:blip r:embed="rId3"/>
          <a:stretch>
            <a:fillRect/>
          </a:stretch>
        </p:blipFill>
        <p:spPr>
          <a:xfrm>
            <a:off x="2551627" y="1399282"/>
            <a:ext cx="9640373" cy="5019675"/>
          </a:xfrm>
          <a:prstGeom prst="rect">
            <a:avLst/>
          </a:prstGeom>
        </p:spPr>
      </p:pic>
      <p:sp>
        <p:nvSpPr>
          <p:cNvPr id="3" name="TextBox 2">
            <a:extLst>
              <a:ext uri="{FF2B5EF4-FFF2-40B4-BE49-F238E27FC236}">
                <a16:creationId xmlns:a16="http://schemas.microsoft.com/office/drawing/2014/main" id="{4990D5AF-9C8C-4762-9C57-8C4F68DD7667}"/>
              </a:ext>
            </a:extLst>
          </p:cNvPr>
          <p:cNvSpPr txBox="1"/>
          <p:nvPr/>
        </p:nvSpPr>
        <p:spPr>
          <a:xfrm>
            <a:off x="145042" y="3308954"/>
            <a:ext cx="2741996" cy="1200329"/>
          </a:xfrm>
          <a:prstGeom prst="rect">
            <a:avLst/>
          </a:prstGeom>
          <a:noFill/>
        </p:spPr>
        <p:txBody>
          <a:bodyPr wrap="square" rtlCol="0">
            <a:spAutoFit/>
          </a:bodyPr>
          <a:lstStyle/>
          <a:p>
            <a:r>
              <a:rPr lang="en-IN" sz="2400" b="1" dirty="0">
                <a:latin typeface="Open sans" panose="020B0606030504020204" pitchFamily="34" charset="0"/>
                <a:ea typeface="Open sans" panose="020B0606030504020204" pitchFamily="34" charset="0"/>
                <a:cs typeface="Open sans" panose="020B0606030504020204" pitchFamily="34" charset="0"/>
              </a:rPr>
              <a:t>Waterfall plot – Top performing sample </a:t>
            </a:r>
          </a:p>
        </p:txBody>
      </p:sp>
    </p:spTree>
    <p:extLst>
      <p:ext uri="{BB962C8B-B14F-4D97-AF65-F5344CB8AC3E}">
        <p14:creationId xmlns:p14="http://schemas.microsoft.com/office/powerpoint/2010/main" val="308797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CE080-6986-B165-A584-45F4333157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DA6122-9B9E-2DD4-86BD-5F0D45DDE048}"/>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BA0B03E9-96FD-73DB-EC2E-070C1BC80FD7}"/>
              </a:ext>
            </a:extLst>
          </p:cNvPr>
          <p:cNvSpPr>
            <a:spLocks noGrp="1"/>
          </p:cNvSpPr>
          <p:nvPr>
            <p:ph type="body" idx="1"/>
          </p:nvPr>
        </p:nvSpPr>
        <p:spPr>
          <a:xfrm>
            <a:off x="581346" y="1736091"/>
            <a:ext cx="10515600" cy="4351338"/>
          </a:xfrm>
        </p:spPr>
        <p:txBody>
          <a:bodyPr/>
          <a:lstStyle/>
          <a:p>
            <a:r>
              <a:rPr lang="en-IN" b="1" dirty="0"/>
              <a:t>SHAP</a:t>
            </a:r>
            <a:r>
              <a:rPr lang="en-IN" dirty="0"/>
              <a:t> analysis and </a:t>
            </a:r>
            <a:r>
              <a:rPr lang="en-IN" b="1" dirty="0"/>
              <a:t>Partial Dependence Plots </a:t>
            </a:r>
            <a:r>
              <a:rPr lang="en-IN" dirty="0"/>
              <a:t>emphasized the importance of </a:t>
            </a:r>
            <a:r>
              <a:rPr lang="en-US" b="1" dirty="0"/>
              <a:t>Seed Yield per Unit Area, Protein Content,W3S, and Sugars</a:t>
            </a:r>
            <a:r>
              <a:rPr lang="en-US" dirty="0"/>
              <a:t> in driving productivity.</a:t>
            </a:r>
          </a:p>
          <a:p>
            <a:r>
              <a:rPr lang="en-US" dirty="0"/>
              <a:t>Agronomic treatment factors such as </a:t>
            </a:r>
            <a:r>
              <a:rPr lang="en-US" b="1" dirty="0"/>
              <a:t>Genotype G1/G3, 250 mg Salicylic Acid</a:t>
            </a:r>
            <a:r>
              <a:rPr lang="en-US" dirty="0"/>
              <a:t>, and </a:t>
            </a:r>
            <a:r>
              <a:rPr lang="en-US" b="1" dirty="0"/>
              <a:t>moderate water stress</a:t>
            </a:r>
            <a:r>
              <a:rPr lang="en-US" dirty="0"/>
              <a:t> (70% FC) were associated with </a:t>
            </a:r>
            <a:r>
              <a:rPr lang="en-US" b="1" dirty="0"/>
              <a:t>optimal soybean performance</a:t>
            </a:r>
            <a:endParaRPr lang="en-US" dirty="0"/>
          </a:p>
        </p:txBody>
      </p:sp>
      <p:sp>
        <p:nvSpPr>
          <p:cNvPr id="5" name="Text Placeholder 4">
            <a:extLst>
              <a:ext uri="{FF2B5EF4-FFF2-40B4-BE49-F238E27FC236}">
                <a16:creationId xmlns:a16="http://schemas.microsoft.com/office/drawing/2014/main" id="{847FB1EB-1E57-7EA6-E1C6-906A4E5AB0EB}"/>
              </a:ext>
            </a:extLst>
          </p:cNvPr>
          <p:cNvSpPr>
            <a:spLocks noGrp="1"/>
          </p:cNvSpPr>
          <p:nvPr>
            <p:ph type="body" idx="3"/>
          </p:nvPr>
        </p:nvSpPr>
        <p:spPr/>
        <p:txBody>
          <a:bodyPr/>
          <a:lstStyle/>
          <a:p>
            <a:endParaRPr lang="en-IN"/>
          </a:p>
        </p:txBody>
      </p:sp>
    </p:spTree>
    <p:extLst>
      <p:ext uri="{BB962C8B-B14F-4D97-AF65-F5344CB8AC3E}">
        <p14:creationId xmlns:p14="http://schemas.microsoft.com/office/powerpoint/2010/main" val="196832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C7CDFAD7-304A-91B0-2B81-C9415CD4527C}"/>
            </a:ext>
          </a:extLst>
        </p:cNvPr>
        <p:cNvGrpSpPr/>
        <p:nvPr/>
      </p:nvGrpSpPr>
      <p:grpSpPr>
        <a:xfrm>
          <a:off x="0" y="0"/>
          <a:ext cx="0" cy="0"/>
          <a:chOff x="0" y="0"/>
          <a:chExt cx="0" cy="0"/>
        </a:xfrm>
      </p:grpSpPr>
      <p:sp>
        <p:nvSpPr>
          <p:cNvPr id="187" name="Google Shape;187;p24">
            <a:extLst>
              <a:ext uri="{FF2B5EF4-FFF2-40B4-BE49-F238E27FC236}">
                <a16:creationId xmlns:a16="http://schemas.microsoft.com/office/drawing/2014/main" id="{9578E566-D485-1BE1-8651-3DF2E39F43F1}"/>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Introduction</a:t>
            </a:r>
            <a:endParaRPr dirty="0"/>
          </a:p>
        </p:txBody>
      </p:sp>
      <p:sp>
        <p:nvSpPr>
          <p:cNvPr id="188" name="Google Shape;188;p24">
            <a:extLst>
              <a:ext uri="{FF2B5EF4-FFF2-40B4-BE49-F238E27FC236}">
                <a16:creationId xmlns:a16="http://schemas.microsoft.com/office/drawing/2014/main" id="{03531512-90B0-4823-350A-79383AC2A343}"/>
              </a:ext>
            </a:extLst>
          </p:cNvPr>
          <p:cNvSpPr txBox="1">
            <a:spLocks noGrp="1"/>
          </p:cNvSpPr>
          <p:nvPr>
            <p:ph type="body" idx="1"/>
          </p:nvPr>
        </p:nvSpPr>
        <p:spPr>
          <a:xfrm>
            <a:off x="219869" y="1484416"/>
            <a:ext cx="10689404" cy="1622759"/>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b="1" dirty="0"/>
              <a:t>Dataset Description</a:t>
            </a:r>
          </a:p>
          <a:p>
            <a:pPr marL="285750" indent="-285750"/>
            <a:r>
              <a:rPr lang="en-IN" sz="1800" dirty="0"/>
              <a:t>Consists of discrete categorical variables like – C, G and S</a:t>
            </a:r>
          </a:p>
          <a:p>
            <a:pPr marL="285750" indent="-285750"/>
            <a:r>
              <a:rPr lang="en-IN" sz="1800" dirty="0"/>
              <a:t>Also consists of continuous variables that impact the growth and yield  of soyabean.</a:t>
            </a:r>
            <a:endParaRPr sz="1800" dirty="0"/>
          </a:p>
        </p:txBody>
      </p:sp>
      <p:sp>
        <p:nvSpPr>
          <p:cNvPr id="190" name="Google Shape;190;p24">
            <a:extLst>
              <a:ext uri="{FF2B5EF4-FFF2-40B4-BE49-F238E27FC236}">
                <a16:creationId xmlns:a16="http://schemas.microsoft.com/office/drawing/2014/main" id="{F076EBC1-F06C-5A13-2C80-ED09FA8F3416}"/>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2" name="Picture 1">
            <a:extLst>
              <a:ext uri="{FF2B5EF4-FFF2-40B4-BE49-F238E27FC236}">
                <a16:creationId xmlns:a16="http://schemas.microsoft.com/office/drawing/2014/main" id="{FF83661F-EE34-60E7-FEA4-B366D8CE2811}"/>
              </a:ext>
            </a:extLst>
          </p:cNvPr>
          <p:cNvPicPr>
            <a:picLocks noChangeAspect="1"/>
          </p:cNvPicPr>
          <p:nvPr/>
        </p:nvPicPr>
        <p:blipFill>
          <a:blip r:embed="rId3"/>
          <a:stretch>
            <a:fillRect/>
          </a:stretch>
        </p:blipFill>
        <p:spPr>
          <a:xfrm>
            <a:off x="219869" y="3107175"/>
            <a:ext cx="11752261" cy="3136048"/>
          </a:xfrm>
          <a:prstGeom prst="rect">
            <a:avLst/>
          </a:prstGeom>
        </p:spPr>
      </p:pic>
    </p:spTree>
    <p:extLst>
      <p:ext uri="{BB962C8B-B14F-4D97-AF65-F5344CB8AC3E}">
        <p14:creationId xmlns:p14="http://schemas.microsoft.com/office/powerpoint/2010/main" val="3134720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68FEC-DE82-40E5-FC72-D6A7186A0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06F2C-D44C-4095-D4FF-BB827DC63CE9}"/>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7EF27C8E-2CB4-7434-C852-22C9E012EA51}"/>
              </a:ext>
            </a:extLst>
          </p:cNvPr>
          <p:cNvSpPr>
            <a:spLocks noGrp="1"/>
          </p:cNvSpPr>
          <p:nvPr>
            <p:ph type="body" idx="1"/>
          </p:nvPr>
        </p:nvSpPr>
        <p:spPr>
          <a:xfrm>
            <a:off x="740229" y="1253331"/>
            <a:ext cx="10515600" cy="4351338"/>
          </a:xfrm>
        </p:spPr>
        <p:txBody>
          <a:bodyPr/>
          <a:lstStyle/>
          <a:p>
            <a:pPr marL="114300" indent="0">
              <a:buNone/>
            </a:pPr>
            <a:r>
              <a:rPr lang="en-US" sz="2400" b="1" dirty="0"/>
              <a:t>Optimal Ranges Observed:</a:t>
            </a:r>
          </a:p>
          <a:p>
            <a:pPr marL="342900" indent="-342900" algn="l">
              <a:buFont typeface="Arial" panose="020B0604020202020204" pitchFamily="34" charset="0"/>
              <a:buChar char="•"/>
            </a:pPr>
            <a:r>
              <a:rPr lang="en-US" sz="2400" b="1" i="0" u="none" strike="noStrike" baseline="0" dirty="0">
                <a:latin typeface="Open sans" panose="020B0606030504020204" pitchFamily="34" charset="0"/>
                <a:ea typeface="Open sans" panose="020B0606030504020204" pitchFamily="34" charset="0"/>
                <a:cs typeface="Open sans" panose="020B0606030504020204" pitchFamily="34" charset="0"/>
              </a:rPr>
              <a:t>Biological Weight (BW): </a:t>
            </a:r>
            <a:r>
              <a:rPr lang="en-US" sz="2400" b="0" i="0" u="none" strike="noStrike" baseline="0" dirty="0">
                <a:latin typeface="Open sans" panose="020B0606030504020204" pitchFamily="34" charset="0"/>
                <a:ea typeface="Open sans" panose="020B0606030504020204" pitchFamily="34" charset="0"/>
                <a:cs typeface="Open sans" panose="020B0606030504020204" pitchFamily="34" charset="0"/>
              </a:rPr>
              <a:t>80–90</a:t>
            </a:r>
          </a:p>
          <a:p>
            <a:pPr marL="342900" indent="-342900" algn="l">
              <a:buFont typeface="Arial" panose="020B0604020202020204" pitchFamily="34" charset="0"/>
              <a:buChar char="•"/>
            </a:pPr>
            <a:r>
              <a:rPr lang="en-US" sz="2400" b="1" i="0" u="none" strike="noStrike" baseline="0" dirty="0">
                <a:latin typeface="Open sans" panose="020B0606030504020204" pitchFamily="34" charset="0"/>
                <a:ea typeface="Open sans" panose="020B0606030504020204" pitchFamily="34" charset="0"/>
                <a:cs typeface="Open sans" panose="020B0606030504020204" pitchFamily="34" charset="0"/>
              </a:rPr>
              <a:t>Sugars (Su): </a:t>
            </a:r>
            <a:r>
              <a:rPr lang="en-US" sz="2400" b="0" i="0" u="none" strike="noStrike" baseline="0" dirty="0">
                <a:latin typeface="Open sans" panose="020B0606030504020204" pitchFamily="34" charset="0"/>
                <a:ea typeface="Open sans" panose="020B0606030504020204" pitchFamily="34" charset="0"/>
                <a:cs typeface="Open sans" panose="020B0606030504020204" pitchFamily="34" charset="0"/>
              </a:rPr>
              <a:t>0.2–0.3 and 0.45–0.55</a:t>
            </a:r>
          </a:p>
          <a:p>
            <a:pPr marL="342900" indent="-342900" algn="l">
              <a:buFont typeface="Arial" panose="020B0604020202020204" pitchFamily="34" charset="0"/>
              <a:buChar char="•"/>
            </a:pPr>
            <a:r>
              <a:rPr lang="en-US" sz="2400" b="1" i="0" u="none" strike="noStrike" baseline="0" dirty="0">
                <a:latin typeface="Open sans" panose="020B0606030504020204" pitchFamily="34" charset="0"/>
                <a:ea typeface="Open sans" panose="020B0606030504020204" pitchFamily="34" charset="0"/>
                <a:cs typeface="Open sans" panose="020B0606030504020204" pitchFamily="34" charset="0"/>
              </a:rPr>
              <a:t>Plant Height (PH): </a:t>
            </a:r>
            <a:r>
              <a:rPr lang="en-US" sz="2400" b="0" i="0" u="none" strike="noStrike" baseline="0" dirty="0">
                <a:latin typeface="Open sans" panose="020B0606030504020204" pitchFamily="34" charset="0"/>
                <a:ea typeface="Open sans" panose="020B0606030504020204" pitchFamily="34" charset="0"/>
                <a:cs typeface="Open sans" panose="020B0606030504020204" pitchFamily="34" charset="0"/>
              </a:rPr>
              <a:t>40–49 and 54–56</a:t>
            </a:r>
          </a:p>
          <a:p>
            <a:pPr marL="342900" indent="-342900" algn="l">
              <a:buFont typeface="Arial" panose="020B0604020202020204" pitchFamily="34" charset="0"/>
              <a:buChar char="•"/>
            </a:pPr>
            <a:r>
              <a:rPr lang="en-US" sz="2400" b="1" i="0" u="none" strike="noStrike" baseline="0" dirty="0">
                <a:latin typeface="Open sans" panose="020B0606030504020204" pitchFamily="34" charset="0"/>
                <a:ea typeface="Open sans" panose="020B0606030504020204" pitchFamily="34" charset="0"/>
                <a:cs typeface="Open sans" panose="020B0606030504020204" pitchFamily="34" charset="0"/>
              </a:rPr>
              <a:t>Chlorophyllb649</a:t>
            </a:r>
            <a:r>
              <a:rPr lang="en-US" sz="2400" b="0" i="0" u="none" strike="noStrike" baseline="0" dirty="0">
                <a:latin typeface="Open sans" panose="020B0606030504020204" pitchFamily="34" charset="0"/>
                <a:ea typeface="Open sans" panose="020B0606030504020204" pitchFamily="34" charset="0"/>
                <a:cs typeface="Open sans" panose="020B0606030504020204" pitchFamily="34" charset="0"/>
              </a:rPr>
              <a:t>: 1–3</a:t>
            </a:r>
          </a:p>
          <a:p>
            <a:pPr marL="342900" indent="-342900" algn="l">
              <a:buFont typeface="Arial" panose="020B0604020202020204" pitchFamily="34" charset="0"/>
              <a:buChar char="•"/>
            </a:pPr>
            <a:r>
              <a:rPr lang="en-US" sz="2400" b="1" i="0" u="none" strike="noStrike" baseline="0" dirty="0">
                <a:latin typeface="Open sans" panose="020B0606030504020204" pitchFamily="34" charset="0"/>
                <a:ea typeface="Open sans" panose="020B0606030504020204" pitchFamily="34" charset="0"/>
                <a:cs typeface="Open sans" panose="020B0606030504020204" pitchFamily="34" charset="0"/>
              </a:rPr>
              <a:t>Leaf Area Index (LAI): </a:t>
            </a:r>
            <a:r>
              <a:rPr lang="en-US" sz="2400" b="0" i="0" u="none" strike="noStrike" baseline="0" dirty="0">
                <a:latin typeface="Open sans" panose="020B0606030504020204" pitchFamily="34" charset="0"/>
                <a:ea typeface="Open sans" panose="020B0606030504020204" pitchFamily="34" charset="0"/>
                <a:cs typeface="Open sans" panose="020B0606030504020204" pitchFamily="34" charset="0"/>
              </a:rPr>
              <a:t>0.02–0.05 and 0.075–0.10</a:t>
            </a:r>
          </a:p>
          <a:p>
            <a:r>
              <a:rPr lang="en-US" sz="2400" b="1" dirty="0"/>
              <a:t>Seed Weight: </a:t>
            </a:r>
            <a:r>
              <a:rPr lang="en-US" sz="2400" dirty="0"/>
              <a:t>Higher weights positively influenced the Composite-Metric.</a:t>
            </a:r>
          </a:p>
          <a:p>
            <a:r>
              <a:rPr lang="en-US" sz="2400" b="1" dirty="0"/>
              <a:t>Number of Pods and Seeds: </a:t>
            </a:r>
            <a:r>
              <a:rPr lang="en-US" sz="2400" dirty="0"/>
              <a:t>More pods per plant resulted in improved outcomes.</a:t>
            </a:r>
            <a:endParaRPr lang="en-IN" sz="2400" dirty="0"/>
          </a:p>
          <a:p>
            <a:pPr marL="342900" indent="-342900" algn="l">
              <a:buFont typeface="Arial" panose="020B0604020202020204" pitchFamily="34" charset="0"/>
              <a:buChar char="•"/>
            </a:pPr>
            <a:endParaRPr lang="en-US" sz="2400" spc="55"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34F6827A-0CE2-425A-4056-AF49A3AE1D99}"/>
              </a:ext>
            </a:extLst>
          </p:cNvPr>
          <p:cNvSpPr>
            <a:spLocks noGrp="1"/>
          </p:cNvSpPr>
          <p:nvPr>
            <p:ph type="body" idx="3"/>
          </p:nvPr>
        </p:nvSpPr>
        <p:spPr/>
        <p:txBody>
          <a:bodyPr/>
          <a:lstStyle/>
          <a:p>
            <a:endParaRPr lang="en-IN"/>
          </a:p>
        </p:txBody>
      </p:sp>
    </p:spTree>
    <p:extLst>
      <p:ext uri="{BB962C8B-B14F-4D97-AF65-F5344CB8AC3E}">
        <p14:creationId xmlns:p14="http://schemas.microsoft.com/office/powerpoint/2010/main" val="2947769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648DF-4290-6CC9-84AD-9B1C6A953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26CC25-CB3C-19B7-9A84-0B2BFFCD0023}"/>
              </a:ext>
            </a:extLst>
          </p:cNvPr>
          <p:cNvSpPr>
            <a:spLocks noGrp="1"/>
          </p:cNvSpPr>
          <p:nvPr>
            <p:ph type="title"/>
          </p:nvPr>
        </p:nvSpPr>
        <p:spPr/>
        <p:txBody>
          <a:bodyPr/>
          <a:lstStyle/>
          <a:p>
            <a:r>
              <a:rPr lang="en-IN" dirty="0"/>
              <a:t>Conclusion</a:t>
            </a:r>
          </a:p>
        </p:txBody>
      </p:sp>
      <p:sp>
        <p:nvSpPr>
          <p:cNvPr id="5" name="Text Placeholder 4">
            <a:extLst>
              <a:ext uri="{FF2B5EF4-FFF2-40B4-BE49-F238E27FC236}">
                <a16:creationId xmlns:a16="http://schemas.microsoft.com/office/drawing/2014/main" id="{CB4FA190-068E-4E54-222D-54977BCBDCBC}"/>
              </a:ext>
            </a:extLst>
          </p:cNvPr>
          <p:cNvSpPr>
            <a:spLocks noGrp="1"/>
          </p:cNvSpPr>
          <p:nvPr>
            <p:ph type="body" idx="3"/>
          </p:nvPr>
        </p:nvSpPr>
        <p:spPr/>
        <p:txBody>
          <a:bodyPr/>
          <a:lstStyle/>
          <a:p>
            <a:endParaRPr lang="en-IN"/>
          </a:p>
        </p:txBody>
      </p:sp>
      <p:pic>
        <p:nvPicPr>
          <p:cNvPr id="6" name="Picture 5">
            <a:extLst>
              <a:ext uri="{FF2B5EF4-FFF2-40B4-BE49-F238E27FC236}">
                <a16:creationId xmlns:a16="http://schemas.microsoft.com/office/drawing/2014/main" id="{21E611A7-BF4A-B403-BF63-0EABCCF6F770}"/>
              </a:ext>
            </a:extLst>
          </p:cNvPr>
          <p:cNvPicPr>
            <a:picLocks noChangeAspect="1"/>
          </p:cNvPicPr>
          <p:nvPr/>
        </p:nvPicPr>
        <p:blipFill>
          <a:blip r:embed="rId3"/>
          <a:stretch>
            <a:fillRect/>
          </a:stretch>
        </p:blipFill>
        <p:spPr>
          <a:xfrm>
            <a:off x="1432656" y="3992564"/>
            <a:ext cx="3326562" cy="2198913"/>
          </a:xfrm>
          <a:prstGeom prst="rect">
            <a:avLst/>
          </a:prstGeom>
        </p:spPr>
      </p:pic>
      <p:pic>
        <p:nvPicPr>
          <p:cNvPr id="8" name="Picture 7">
            <a:extLst>
              <a:ext uri="{FF2B5EF4-FFF2-40B4-BE49-F238E27FC236}">
                <a16:creationId xmlns:a16="http://schemas.microsoft.com/office/drawing/2014/main" id="{0B376D3F-967E-AF00-3754-5B54C8F71A56}"/>
              </a:ext>
            </a:extLst>
          </p:cNvPr>
          <p:cNvPicPr>
            <a:picLocks noChangeAspect="1"/>
          </p:cNvPicPr>
          <p:nvPr/>
        </p:nvPicPr>
        <p:blipFill>
          <a:blip r:embed="rId4"/>
          <a:stretch>
            <a:fillRect/>
          </a:stretch>
        </p:blipFill>
        <p:spPr>
          <a:xfrm>
            <a:off x="7361691" y="1489273"/>
            <a:ext cx="3213716" cy="2124321"/>
          </a:xfrm>
          <a:prstGeom prst="rect">
            <a:avLst/>
          </a:prstGeom>
        </p:spPr>
      </p:pic>
      <p:pic>
        <p:nvPicPr>
          <p:cNvPr id="10" name="Picture 9">
            <a:extLst>
              <a:ext uri="{FF2B5EF4-FFF2-40B4-BE49-F238E27FC236}">
                <a16:creationId xmlns:a16="http://schemas.microsoft.com/office/drawing/2014/main" id="{1D03DD52-A9C6-6422-B40B-E105AD2DDCB1}"/>
              </a:ext>
            </a:extLst>
          </p:cNvPr>
          <p:cNvPicPr>
            <a:picLocks noChangeAspect="1"/>
          </p:cNvPicPr>
          <p:nvPr/>
        </p:nvPicPr>
        <p:blipFill>
          <a:blip r:embed="rId5"/>
          <a:stretch>
            <a:fillRect/>
          </a:stretch>
        </p:blipFill>
        <p:spPr>
          <a:xfrm>
            <a:off x="1610552" y="1489273"/>
            <a:ext cx="2934459" cy="1939727"/>
          </a:xfrm>
          <a:prstGeom prst="rect">
            <a:avLst/>
          </a:prstGeom>
        </p:spPr>
      </p:pic>
      <p:pic>
        <p:nvPicPr>
          <p:cNvPr id="12" name="Picture 11">
            <a:extLst>
              <a:ext uri="{FF2B5EF4-FFF2-40B4-BE49-F238E27FC236}">
                <a16:creationId xmlns:a16="http://schemas.microsoft.com/office/drawing/2014/main" id="{3DAC0318-EE8D-9796-521D-E2E55A65D2EA}"/>
              </a:ext>
            </a:extLst>
          </p:cNvPr>
          <p:cNvPicPr>
            <a:picLocks noChangeAspect="1"/>
          </p:cNvPicPr>
          <p:nvPr/>
        </p:nvPicPr>
        <p:blipFill>
          <a:blip r:embed="rId6"/>
          <a:stretch>
            <a:fillRect/>
          </a:stretch>
        </p:blipFill>
        <p:spPr>
          <a:xfrm>
            <a:off x="7254887" y="4084862"/>
            <a:ext cx="3326561" cy="2198913"/>
          </a:xfrm>
          <a:prstGeom prst="rect">
            <a:avLst/>
          </a:prstGeom>
        </p:spPr>
      </p:pic>
    </p:spTree>
    <p:extLst>
      <p:ext uri="{BB962C8B-B14F-4D97-AF65-F5344CB8AC3E}">
        <p14:creationId xmlns:p14="http://schemas.microsoft.com/office/powerpoint/2010/main" val="2503729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FB109-B233-6341-D0E7-57D3590E2B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FB112E-61AE-49EB-894B-DE4613797E64}"/>
              </a:ext>
            </a:extLst>
          </p:cNvPr>
          <p:cNvSpPr>
            <a:spLocks noGrp="1"/>
          </p:cNvSpPr>
          <p:nvPr>
            <p:ph type="title"/>
          </p:nvPr>
        </p:nvSpPr>
        <p:spPr/>
        <p:txBody>
          <a:bodyPr/>
          <a:lstStyle/>
          <a:p>
            <a:r>
              <a:rPr lang="en-IN" dirty="0"/>
              <a:t>Future Scope</a:t>
            </a:r>
          </a:p>
        </p:txBody>
      </p:sp>
      <p:sp>
        <p:nvSpPr>
          <p:cNvPr id="3" name="Text Placeholder 2">
            <a:extLst>
              <a:ext uri="{FF2B5EF4-FFF2-40B4-BE49-F238E27FC236}">
                <a16:creationId xmlns:a16="http://schemas.microsoft.com/office/drawing/2014/main" id="{15DDAF11-671F-2013-1686-1BB7FB86A60F}"/>
              </a:ext>
            </a:extLst>
          </p:cNvPr>
          <p:cNvSpPr>
            <a:spLocks noGrp="1"/>
          </p:cNvSpPr>
          <p:nvPr>
            <p:ph type="body" idx="1"/>
          </p:nvPr>
        </p:nvSpPr>
        <p:spPr>
          <a:xfrm>
            <a:off x="838200" y="1461558"/>
            <a:ext cx="10515600" cy="4351338"/>
          </a:xfrm>
        </p:spPr>
        <p:txBody>
          <a:bodyPr/>
          <a:lstStyle/>
          <a:p>
            <a:r>
              <a:rPr lang="en-US" sz="2800" b="1" spc="55" dirty="0">
                <a:latin typeface="Open sans" panose="020B0606030504020204" pitchFamily="34" charset="0"/>
                <a:ea typeface="Open sans" panose="020B0606030504020204" pitchFamily="34" charset="0"/>
                <a:cs typeface="Open sans" panose="020B0606030504020204" pitchFamily="34" charset="0"/>
              </a:rPr>
              <a:t>Temporal Analysis </a:t>
            </a:r>
            <a:r>
              <a:rPr lang="en-US" sz="2800" spc="55" dirty="0">
                <a:latin typeface="Open sans" panose="020B0606030504020204" pitchFamily="34" charset="0"/>
                <a:ea typeface="Open sans" panose="020B0606030504020204" pitchFamily="34" charset="0"/>
                <a:cs typeface="Open sans" panose="020B0606030504020204" pitchFamily="34" charset="0"/>
              </a:rPr>
              <a:t>of </a:t>
            </a:r>
            <a:r>
              <a:rPr lang="en-US" sz="2800" b="1" spc="55" dirty="0">
                <a:latin typeface="Open sans" panose="020B0606030504020204" pitchFamily="34" charset="0"/>
                <a:ea typeface="Open sans" panose="020B0606030504020204" pitchFamily="34" charset="0"/>
                <a:cs typeface="Open sans" panose="020B0606030504020204" pitchFamily="34" charset="0"/>
              </a:rPr>
              <a:t>time series data </a:t>
            </a:r>
            <a:r>
              <a:rPr lang="en-US" sz="2800" spc="55" dirty="0">
                <a:latin typeface="Open sans" panose="020B0606030504020204" pitchFamily="34" charset="0"/>
                <a:ea typeface="Open sans" panose="020B0606030504020204" pitchFamily="34" charset="0"/>
                <a:cs typeface="Open sans" panose="020B0606030504020204" pitchFamily="34" charset="0"/>
              </a:rPr>
              <a:t>to better observe the impact and effect of growth variables on the yield over </a:t>
            </a:r>
            <a:r>
              <a:rPr lang="en-US" sz="2800" b="1" spc="55" dirty="0">
                <a:latin typeface="Open sans" panose="020B0606030504020204" pitchFamily="34" charset="0"/>
                <a:ea typeface="Open sans" panose="020B0606030504020204" pitchFamily="34" charset="0"/>
                <a:cs typeface="Open sans" panose="020B0606030504020204" pitchFamily="34" charset="0"/>
              </a:rPr>
              <a:t>time</a:t>
            </a:r>
            <a:r>
              <a:rPr lang="en-US" sz="2800" spc="55" dirty="0">
                <a:latin typeface="Open sans" panose="020B0606030504020204" pitchFamily="34" charset="0"/>
                <a:ea typeface="Open sans" panose="020B0606030504020204" pitchFamily="34" charset="0"/>
                <a:cs typeface="Open sans" panose="020B0606030504020204" pitchFamily="34" charset="0"/>
              </a:rPr>
              <a:t>.</a:t>
            </a:r>
          </a:p>
          <a:p>
            <a:r>
              <a:rPr lang="en-US" b="1" spc="55" dirty="0">
                <a:latin typeface="Open sans" panose="020B0606030504020204" pitchFamily="34" charset="0"/>
                <a:ea typeface="Open sans" panose="020B0606030504020204" pitchFamily="34" charset="0"/>
                <a:cs typeface="Open sans" panose="020B0606030504020204" pitchFamily="34" charset="0"/>
              </a:rPr>
              <a:t>Precision Agriculture integration </a:t>
            </a:r>
            <a:r>
              <a:rPr lang="en-US" spc="55" dirty="0">
                <a:latin typeface="Open sans" panose="020B0606030504020204" pitchFamily="34" charset="0"/>
                <a:ea typeface="Open sans" panose="020B0606030504020204" pitchFamily="34" charset="0"/>
                <a:cs typeface="Open sans" panose="020B0606030504020204" pitchFamily="34" charset="0"/>
              </a:rPr>
              <a:t>by combining the </a:t>
            </a:r>
            <a:r>
              <a:rPr lang="en-US" b="1" spc="55" dirty="0">
                <a:latin typeface="Open sans" panose="020B0606030504020204" pitchFamily="34" charset="0"/>
                <a:ea typeface="Open sans" panose="020B0606030504020204" pitchFamily="34" charset="0"/>
                <a:cs typeface="Open sans" panose="020B0606030504020204" pitchFamily="34" charset="0"/>
              </a:rPr>
              <a:t>classification framework </a:t>
            </a:r>
            <a:r>
              <a:rPr lang="en-US" spc="55" dirty="0">
                <a:latin typeface="Open sans" panose="020B0606030504020204" pitchFamily="34" charset="0"/>
                <a:ea typeface="Open sans" panose="020B0606030504020204" pitchFamily="34" charset="0"/>
                <a:cs typeface="Open sans" panose="020B0606030504020204" pitchFamily="34" charset="0"/>
              </a:rPr>
              <a:t>with drone or satellite for </a:t>
            </a:r>
            <a:r>
              <a:rPr lang="en-US" b="1" spc="55" dirty="0">
                <a:latin typeface="Open sans" panose="020B0606030504020204" pitchFamily="34" charset="0"/>
                <a:ea typeface="Open sans" panose="020B0606030504020204" pitchFamily="34" charset="0"/>
                <a:cs typeface="Open sans" panose="020B0606030504020204" pitchFamily="34" charset="0"/>
              </a:rPr>
              <a:t>real time decision support systems</a:t>
            </a:r>
            <a:r>
              <a:rPr lang="en-US" spc="55" dirty="0">
                <a:latin typeface="Open sans" panose="020B0606030504020204" pitchFamily="34" charset="0"/>
                <a:ea typeface="Open sans" panose="020B0606030504020204" pitchFamily="34" charset="0"/>
                <a:cs typeface="Open sans" panose="020B0606030504020204" pitchFamily="34" charset="0"/>
              </a:rPr>
              <a:t>.</a:t>
            </a:r>
          </a:p>
          <a:p>
            <a:r>
              <a:rPr lang="en-US" sz="2800" b="1" spc="55" dirty="0">
                <a:latin typeface="Open sans" panose="020B0606030504020204" pitchFamily="34" charset="0"/>
                <a:ea typeface="Open sans" panose="020B0606030504020204" pitchFamily="34" charset="0"/>
                <a:cs typeface="Open sans" panose="020B0606030504020204" pitchFamily="34" charset="0"/>
              </a:rPr>
              <a:t>Transfer learning methods </a:t>
            </a:r>
            <a:r>
              <a:rPr lang="en-US" sz="2800" spc="55" dirty="0">
                <a:latin typeface="Open sans" panose="020B0606030504020204" pitchFamily="34" charset="0"/>
                <a:ea typeface="Open sans" panose="020B0606030504020204" pitchFamily="34" charset="0"/>
                <a:cs typeface="Open sans" panose="020B0606030504020204" pitchFamily="34" charset="0"/>
              </a:rPr>
              <a:t>to adapt the tra</a:t>
            </a:r>
            <a:r>
              <a:rPr lang="en-US" spc="55" dirty="0">
                <a:latin typeface="Open sans" panose="020B0606030504020204" pitchFamily="34" charset="0"/>
                <a:ea typeface="Open sans" panose="020B0606030504020204" pitchFamily="34" charset="0"/>
                <a:cs typeface="Open sans" panose="020B0606030504020204" pitchFamily="34" charset="0"/>
              </a:rPr>
              <a:t>ined models to other crops </a:t>
            </a:r>
            <a:r>
              <a:rPr lang="en-US" b="1" spc="55" dirty="0">
                <a:latin typeface="Open sans" panose="020B0606030504020204" pitchFamily="34" charset="0"/>
                <a:ea typeface="Open sans" panose="020B0606030504020204" pitchFamily="34" charset="0"/>
                <a:cs typeface="Open sans" panose="020B0606030504020204" pitchFamily="34" charset="0"/>
              </a:rPr>
              <a:t>without retraining from scratch</a:t>
            </a:r>
            <a:r>
              <a:rPr lang="en-US" spc="55" dirty="0">
                <a:latin typeface="Open sans" panose="020B0606030504020204" pitchFamily="34" charset="0"/>
                <a:ea typeface="Open sans" panose="020B0606030504020204" pitchFamily="34" charset="0"/>
                <a:cs typeface="Open sans" panose="020B0606030504020204" pitchFamily="34" charset="0"/>
              </a:rPr>
              <a:t>.</a:t>
            </a:r>
            <a:endParaRPr lang="en-US" sz="2800" spc="55"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5FA4D3EF-FA30-97D7-33C2-9433B68D3ACF}"/>
              </a:ext>
            </a:extLst>
          </p:cNvPr>
          <p:cNvSpPr>
            <a:spLocks noGrp="1"/>
          </p:cNvSpPr>
          <p:nvPr>
            <p:ph type="body" idx="3"/>
          </p:nvPr>
        </p:nvSpPr>
        <p:spPr/>
        <p:txBody>
          <a:bodyPr/>
          <a:lstStyle/>
          <a:p>
            <a:endParaRPr lang="en-IN"/>
          </a:p>
        </p:txBody>
      </p:sp>
    </p:spTree>
    <p:extLst>
      <p:ext uri="{BB962C8B-B14F-4D97-AF65-F5344CB8AC3E}">
        <p14:creationId xmlns:p14="http://schemas.microsoft.com/office/powerpoint/2010/main" val="1324005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2B653-CE41-76E7-0FDB-08696A1C517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34EB188-BC1D-78FE-B8C9-E7A933DE6878}"/>
              </a:ext>
            </a:extLst>
          </p:cNvPr>
          <p:cNvSpPr>
            <a:spLocks noGrp="1"/>
          </p:cNvSpPr>
          <p:nvPr>
            <p:ph type="body" idx="3"/>
          </p:nvPr>
        </p:nvSpPr>
        <p:spPr/>
        <p:txBody>
          <a:bodyPr/>
          <a:lstStyle/>
          <a:p>
            <a:endParaRPr lang="en-IN"/>
          </a:p>
        </p:txBody>
      </p:sp>
      <p:sp>
        <p:nvSpPr>
          <p:cNvPr id="6" name="Title 5">
            <a:extLst>
              <a:ext uri="{FF2B5EF4-FFF2-40B4-BE49-F238E27FC236}">
                <a16:creationId xmlns:a16="http://schemas.microsoft.com/office/drawing/2014/main" id="{AA318A95-C812-4044-816B-22507FB6A9F7}"/>
              </a:ext>
            </a:extLst>
          </p:cNvPr>
          <p:cNvSpPr>
            <a:spLocks noGrp="1"/>
          </p:cNvSpPr>
          <p:nvPr>
            <p:ph type="title"/>
          </p:nvPr>
        </p:nvSpPr>
        <p:spPr>
          <a:xfrm>
            <a:off x="838200" y="2317484"/>
            <a:ext cx="10515600" cy="1325563"/>
          </a:xfrm>
        </p:spPr>
        <p:txBody>
          <a:bodyPr/>
          <a:lstStyle/>
          <a:p>
            <a:pPr algn="ctr"/>
            <a:r>
              <a:rPr lang="en-IN" dirty="0"/>
              <a:t>Thank you </a:t>
            </a:r>
          </a:p>
        </p:txBody>
      </p:sp>
    </p:spTree>
    <p:extLst>
      <p:ext uri="{BB962C8B-B14F-4D97-AF65-F5344CB8AC3E}">
        <p14:creationId xmlns:p14="http://schemas.microsoft.com/office/powerpoint/2010/main" val="334163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50B66B79-CFBA-91B9-97D3-F4A92EF8F1CF}"/>
            </a:ext>
          </a:extLst>
        </p:cNvPr>
        <p:cNvGrpSpPr/>
        <p:nvPr/>
      </p:nvGrpSpPr>
      <p:grpSpPr>
        <a:xfrm>
          <a:off x="0" y="0"/>
          <a:ext cx="0" cy="0"/>
          <a:chOff x="0" y="0"/>
          <a:chExt cx="0" cy="0"/>
        </a:xfrm>
      </p:grpSpPr>
      <p:sp>
        <p:nvSpPr>
          <p:cNvPr id="187" name="Google Shape;187;p24">
            <a:extLst>
              <a:ext uri="{FF2B5EF4-FFF2-40B4-BE49-F238E27FC236}">
                <a16:creationId xmlns:a16="http://schemas.microsoft.com/office/drawing/2014/main" id="{B7D32518-BCDF-022A-8C13-2D4363C6A46F}"/>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Introduction</a:t>
            </a:r>
            <a:endParaRPr dirty="0"/>
          </a:p>
        </p:txBody>
      </p:sp>
      <p:sp>
        <p:nvSpPr>
          <p:cNvPr id="188" name="Google Shape;188;p24">
            <a:extLst>
              <a:ext uri="{FF2B5EF4-FFF2-40B4-BE49-F238E27FC236}">
                <a16:creationId xmlns:a16="http://schemas.microsoft.com/office/drawing/2014/main" id="{C97E53CF-5F2F-CF7E-EEDC-A5008B0BCC0A}"/>
              </a:ext>
            </a:extLst>
          </p:cNvPr>
          <p:cNvSpPr txBox="1">
            <a:spLocks noGrp="1"/>
          </p:cNvSpPr>
          <p:nvPr>
            <p:ph type="body" idx="1"/>
          </p:nvPr>
        </p:nvSpPr>
        <p:spPr>
          <a:xfrm>
            <a:off x="291787" y="1690825"/>
            <a:ext cx="11790621" cy="404215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b="1" dirty="0"/>
              <a:t>Adopted Convention for data:</a:t>
            </a:r>
          </a:p>
          <a:p>
            <a:pPr marL="514350" lvl="0" indent="-514350" algn="l" rtl="0">
              <a:spcBef>
                <a:spcPts val="1000"/>
              </a:spcBef>
              <a:spcAft>
                <a:spcPts val="0"/>
              </a:spcAft>
              <a:buAutoNum type="arabicPeriod"/>
            </a:pPr>
            <a:r>
              <a:rPr lang="en-IN" b="1" dirty="0"/>
              <a:t>Input Parameters </a:t>
            </a:r>
            <a:r>
              <a:rPr lang="en-IN" dirty="0"/>
              <a:t>– Parameters measured before the crop is sown, i.e., parameters measured </a:t>
            </a:r>
            <a:r>
              <a:rPr lang="en-IN" dirty="0" err="1"/>
              <a:t>apriori</a:t>
            </a:r>
            <a:r>
              <a:rPr lang="en-IN" dirty="0"/>
              <a:t> – </a:t>
            </a:r>
            <a:r>
              <a:rPr lang="en-IN" b="1" dirty="0"/>
              <a:t>C, G and S</a:t>
            </a:r>
            <a:r>
              <a:rPr lang="en-IN" dirty="0"/>
              <a:t> parameters</a:t>
            </a:r>
          </a:p>
          <a:p>
            <a:pPr marL="514350" lvl="0" indent="-514350" algn="l" rtl="0">
              <a:spcBef>
                <a:spcPts val="1000"/>
              </a:spcBef>
              <a:spcAft>
                <a:spcPts val="0"/>
              </a:spcAft>
              <a:buAutoNum type="arabicPeriod"/>
            </a:pPr>
            <a:r>
              <a:rPr lang="en-IN" b="1" dirty="0"/>
              <a:t>Output Parameters </a:t>
            </a:r>
            <a:r>
              <a:rPr lang="en-IN" dirty="0"/>
              <a:t>– Parameters measured after the crop is harvested, i.e., parameters measured </a:t>
            </a:r>
            <a:r>
              <a:rPr lang="en-IN" dirty="0" err="1"/>
              <a:t>aposteriori</a:t>
            </a:r>
            <a:endParaRPr lang="en-IN" dirty="0"/>
          </a:p>
          <a:p>
            <a:pPr marL="514350" lvl="0" indent="-514350" algn="l" rtl="0">
              <a:spcBef>
                <a:spcPts val="1000"/>
              </a:spcBef>
              <a:spcAft>
                <a:spcPts val="0"/>
              </a:spcAft>
              <a:buAutoNum type="arabicPeriod"/>
            </a:pPr>
            <a:r>
              <a:rPr lang="en-IN" b="1" dirty="0"/>
              <a:t>Target Parameters </a:t>
            </a:r>
            <a:r>
              <a:rPr lang="en-IN" dirty="0"/>
              <a:t>– The distinct growth levels obtained by clustering the data.</a:t>
            </a:r>
          </a:p>
        </p:txBody>
      </p:sp>
      <p:sp>
        <p:nvSpPr>
          <p:cNvPr id="190" name="Google Shape;190;p24">
            <a:extLst>
              <a:ext uri="{FF2B5EF4-FFF2-40B4-BE49-F238E27FC236}">
                <a16:creationId xmlns:a16="http://schemas.microsoft.com/office/drawing/2014/main" id="{EE9841B7-18B3-3D7D-4A41-29152CAD0ED2}"/>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extLst>
      <p:ext uri="{BB962C8B-B14F-4D97-AF65-F5344CB8AC3E}">
        <p14:creationId xmlns:p14="http://schemas.microsoft.com/office/powerpoint/2010/main" val="365851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Methodology</a:t>
            </a:r>
            <a:endParaRPr dirty="0"/>
          </a:p>
        </p:txBody>
      </p:sp>
      <p:sp>
        <p:nvSpPr>
          <p:cNvPr id="197" name="Google Shape;197;p25"/>
          <p:cNvSpPr txBox="1">
            <a:spLocks noGrp="1"/>
          </p:cNvSpPr>
          <p:nvPr>
            <p:ph type="body" idx="1"/>
          </p:nvPr>
        </p:nvSpPr>
        <p:spPr>
          <a:xfrm>
            <a:off x="838199" y="1825625"/>
            <a:ext cx="9682537" cy="4351200"/>
          </a:xfrm>
          <a:prstGeom prst="rect">
            <a:avLst/>
          </a:prstGeom>
        </p:spPr>
        <p:txBody>
          <a:bodyPr spcFirstLastPara="1" wrap="square" lIns="91425" tIns="45700" rIns="91425" bIns="45700" anchor="t" anchorCtr="0">
            <a:noAutofit/>
          </a:bodyPr>
          <a:lstStyle/>
          <a:p>
            <a:pPr marL="514350" lvl="0" indent="-514350" algn="l" rtl="0">
              <a:spcBef>
                <a:spcPts val="1000"/>
              </a:spcBef>
              <a:spcAft>
                <a:spcPts val="0"/>
              </a:spcAft>
              <a:buAutoNum type="arabicPeriod"/>
            </a:pPr>
            <a:r>
              <a:rPr lang="en-IN" dirty="0"/>
              <a:t>Data Preprocessing &amp; Feature Engineering</a:t>
            </a:r>
          </a:p>
          <a:p>
            <a:pPr marL="514350" lvl="0" indent="-514350" algn="l" rtl="0">
              <a:spcBef>
                <a:spcPts val="1000"/>
              </a:spcBef>
              <a:spcAft>
                <a:spcPts val="0"/>
              </a:spcAft>
              <a:buAutoNum type="arabicPeriod"/>
            </a:pPr>
            <a:r>
              <a:rPr lang="en-IN" dirty="0"/>
              <a:t>Clustering Data to obtain distinct growth levels</a:t>
            </a:r>
          </a:p>
          <a:p>
            <a:pPr marL="514350" lvl="0" indent="-514350" algn="l" rtl="0">
              <a:spcBef>
                <a:spcPts val="1000"/>
              </a:spcBef>
              <a:spcAft>
                <a:spcPts val="0"/>
              </a:spcAft>
              <a:buAutoNum type="arabicPeriod"/>
            </a:pPr>
            <a:r>
              <a:rPr lang="en-IN" dirty="0"/>
              <a:t>Classification of clustered data</a:t>
            </a:r>
          </a:p>
          <a:p>
            <a:pPr marL="514350" lvl="0" indent="-514350" algn="l" rtl="0">
              <a:spcBef>
                <a:spcPts val="1000"/>
              </a:spcBef>
              <a:spcAft>
                <a:spcPts val="0"/>
              </a:spcAft>
              <a:buAutoNum type="arabicPeriod"/>
            </a:pPr>
            <a:r>
              <a:rPr lang="en-IN" dirty="0"/>
              <a:t>Insights, Results and more</a:t>
            </a:r>
            <a:endParaRPr dirty="0"/>
          </a:p>
        </p:txBody>
      </p:sp>
      <p:sp>
        <p:nvSpPr>
          <p:cNvPr id="199" name="Google Shape;199;p25"/>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0" y="365125"/>
            <a:ext cx="12192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06" name="Google Shape;206;p26"/>
          <p:cNvSpPr txBox="1">
            <a:spLocks noGrp="1"/>
          </p:cNvSpPr>
          <p:nvPr>
            <p:ph type="body" idx="1"/>
          </p:nvPr>
        </p:nvSpPr>
        <p:spPr>
          <a:xfrm>
            <a:off x="838200" y="1825625"/>
            <a:ext cx="10535292" cy="4351200"/>
          </a:xfrm>
          <a:prstGeom prst="rect">
            <a:avLst/>
          </a:prstGeom>
        </p:spPr>
        <p:txBody>
          <a:bodyPr spcFirstLastPara="1" wrap="square" lIns="91425" tIns="45700" rIns="91425" bIns="45700" anchor="t" anchorCtr="0">
            <a:noAutofit/>
          </a:bodyPr>
          <a:lstStyle/>
          <a:p>
            <a:pPr marL="342900"/>
            <a:r>
              <a:rPr lang="en-IN" sz="2000" dirty="0"/>
              <a:t>The dataset does not have any </a:t>
            </a:r>
            <a:r>
              <a:rPr lang="en-IN" sz="2000" b="1" dirty="0"/>
              <a:t>NULL </a:t>
            </a:r>
            <a:r>
              <a:rPr lang="en-IN" sz="2000" dirty="0"/>
              <a:t>values, therefore did not require any preprocessing.</a:t>
            </a:r>
          </a:p>
          <a:p>
            <a:pPr marL="342900"/>
            <a:r>
              <a:rPr lang="en-IN" sz="2000" dirty="0"/>
              <a:t>Interestingly, the dataset had </a:t>
            </a:r>
            <a:r>
              <a:rPr lang="en-IN" sz="2000" b="1" dirty="0"/>
              <a:t>55,342 </a:t>
            </a:r>
            <a:r>
              <a:rPr lang="en-IN" sz="2000" dirty="0"/>
              <a:t>duplicate values which led to only </a:t>
            </a:r>
            <a:r>
              <a:rPr lang="en-IN" sz="2000" b="1" dirty="0"/>
              <a:t>108 </a:t>
            </a:r>
            <a:r>
              <a:rPr lang="en-IN" sz="2000" dirty="0"/>
              <a:t>viable datapoints.</a:t>
            </a:r>
          </a:p>
          <a:p>
            <a:pPr marL="0" indent="0">
              <a:buNone/>
            </a:pPr>
            <a:endParaRPr sz="2000" b="1" dirty="0"/>
          </a:p>
        </p:txBody>
      </p:sp>
      <p:sp>
        <p:nvSpPr>
          <p:cNvPr id="208" name="Google Shape;208;p26"/>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A9B08322-503F-45F6-3749-60F5FC8F07AA}"/>
              </a:ext>
            </a:extLst>
          </p:cNvPr>
          <p:cNvPicPr>
            <a:picLocks noChangeAspect="1"/>
          </p:cNvPicPr>
          <p:nvPr/>
        </p:nvPicPr>
        <p:blipFill>
          <a:blip r:embed="rId3"/>
          <a:stretch>
            <a:fillRect/>
          </a:stretch>
        </p:blipFill>
        <p:spPr>
          <a:xfrm>
            <a:off x="934734" y="3429000"/>
            <a:ext cx="1967797" cy="2747825"/>
          </a:xfrm>
          <a:prstGeom prst="rect">
            <a:avLst/>
          </a:prstGeom>
        </p:spPr>
      </p:pic>
      <p:pic>
        <p:nvPicPr>
          <p:cNvPr id="5" name="Picture 4">
            <a:extLst>
              <a:ext uri="{FF2B5EF4-FFF2-40B4-BE49-F238E27FC236}">
                <a16:creationId xmlns:a16="http://schemas.microsoft.com/office/drawing/2014/main" id="{72154610-85AF-5447-75BA-382B63223C11}"/>
              </a:ext>
            </a:extLst>
          </p:cNvPr>
          <p:cNvPicPr>
            <a:picLocks noChangeAspect="1"/>
          </p:cNvPicPr>
          <p:nvPr/>
        </p:nvPicPr>
        <p:blipFill>
          <a:blip r:embed="rId4"/>
          <a:stretch>
            <a:fillRect/>
          </a:stretch>
        </p:blipFill>
        <p:spPr>
          <a:xfrm>
            <a:off x="3539088" y="3252496"/>
            <a:ext cx="4119105" cy="865011"/>
          </a:xfrm>
          <a:prstGeom prst="rect">
            <a:avLst/>
          </a:prstGeom>
        </p:spPr>
      </p:pic>
      <p:pic>
        <p:nvPicPr>
          <p:cNvPr id="7" name="Picture 6">
            <a:extLst>
              <a:ext uri="{FF2B5EF4-FFF2-40B4-BE49-F238E27FC236}">
                <a16:creationId xmlns:a16="http://schemas.microsoft.com/office/drawing/2014/main" id="{014B0EF0-E420-DCF3-4284-CD4186C47AE1}"/>
              </a:ext>
            </a:extLst>
          </p:cNvPr>
          <p:cNvPicPr>
            <a:picLocks noChangeAspect="1"/>
          </p:cNvPicPr>
          <p:nvPr/>
        </p:nvPicPr>
        <p:blipFill>
          <a:blip r:embed="rId5"/>
          <a:stretch>
            <a:fillRect/>
          </a:stretch>
        </p:blipFill>
        <p:spPr>
          <a:xfrm>
            <a:off x="3534310" y="4117507"/>
            <a:ext cx="8222402" cy="21941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4CBEB06C-6DE6-B49F-FE0A-C4B900C9327A}"/>
            </a:ext>
          </a:extLst>
        </p:cNvPr>
        <p:cNvGrpSpPr/>
        <p:nvPr/>
      </p:nvGrpSpPr>
      <p:grpSpPr>
        <a:xfrm>
          <a:off x="0" y="0"/>
          <a:ext cx="0" cy="0"/>
          <a:chOff x="0" y="0"/>
          <a:chExt cx="0" cy="0"/>
        </a:xfrm>
      </p:grpSpPr>
      <p:sp>
        <p:nvSpPr>
          <p:cNvPr id="205" name="Google Shape;205;p26">
            <a:extLst>
              <a:ext uri="{FF2B5EF4-FFF2-40B4-BE49-F238E27FC236}">
                <a16:creationId xmlns:a16="http://schemas.microsoft.com/office/drawing/2014/main" id="{104989C8-A504-E529-539F-9C644724CBFF}"/>
              </a:ext>
            </a:extLst>
          </p:cNvPr>
          <p:cNvSpPr txBox="1">
            <a:spLocks noGrp="1"/>
          </p:cNvSpPr>
          <p:nvPr>
            <p:ph type="title"/>
          </p:nvPr>
        </p:nvSpPr>
        <p:spPr>
          <a:xfrm>
            <a:off x="0" y="365125"/>
            <a:ext cx="12192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06" name="Google Shape;206;p26">
            <a:extLst>
              <a:ext uri="{FF2B5EF4-FFF2-40B4-BE49-F238E27FC236}">
                <a16:creationId xmlns:a16="http://schemas.microsoft.com/office/drawing/2014/main" id="{FDB9C890-2F94-F1AB-771D-039E597A7671}"/>
              </a:ext>
            </a:extLst>
          </p:cNvPr>
          <p:cNvSpPr txBox="1">
            <a:spLocks noGrp="1"/>
          </p:cNvSpPr>
          <p:nvPr>
            <p:ph type="body" idx="1"/>
          </p:nvPr>
        </p:nvSpPr>
        <p:spPr>
          <a:xfrm>
            <a:off x="838200" y="1825625"/>
            <a:ext cx="10535292" cy="4351200"/>
          </a:xfrm>
          <a:prstGeom prst="rect">
            <a:avLst/>
          </a:prstGeom>
        </p:spPr>
        <p:txBody>
          <a:bodyPr spcFirstLastPara="1" wrap="square" lIns="91425" tIns="45700" rIns="91425" bIns="45700" anchor="t" anchorCtr="0">
            <a:noAutofit/>
          </a:bodyPr>
          <a:lstStyle/>
          <a:p>
            <a:pPr marL="342900"/>
            <a:r>
              <a:rPr lang="en-IN" sz="2000" dirty="0"/>
              <a:t>The </a:t>
            </a:r>
            <a:r>
              <a:rPr lang="en-IN" sz="2000" b="1" dirty="0"/>
              <a:t>duplicate data </a:t>
            </a:r>
            <a:r>
              <a:rPr lang="en-IN" sz="2000" dirty="0"/>
              <a:t>was eliminated and further Exploratory Data Analysis was performed on this modified dataset</a:t>
            </a:r>
          </a:p>
          <a:p>
            <a:pPr marL="342900"/>
            <a:r>
              <a:rPr lang="en-IN" sz="2000" b="1" dirty="0"/>
              <a:t>Ordinal Encoding </a:t>
            </a:r>
            <a:r>
              <a:rPr lang="en-IN" sz="2000" dirty="0"/>
              <a:t>and </a:t>
            </a:r>
            <a:r>
              <a:rPr lang="en-IN" sz="2000" b="1" dirty="0"/>
              <a:t>One-Hot Encoding </a:t>
            </a:r>
            <a:r>
              <a:rPr lang="en-IN" sz="2000" dirty="0"/>
              <a:t>of the ‘Parameters’ feature</a:t>
            </a:r>
          </a:p>
          <a:p>
            <a:pPr marL="800100" lvl="1"/>
            <a:r>
              <a:rPr lang="en-IN" sz="1600" dirty="0"/>
              <a:t>The Parameters column consisting of 3 variables – C, G and S is further divided into separate feature for easy analysis.</a:t>
            </a:r>
          </a:p>
          <a:p>
            <a:pPr marL="800100" lvl="1"/>
            <a:r>
              <a:rPr lang="en-IN" sz="1600" dirty="0"/>
              <a:t>This is performed using Ordinal Encoding of the Parameters Column, further One-Hot Encoding is also performed to eliminate any bias due to the classes.</a:t>
            </a:r>
            <a:endParaRPr lang="en-IN" sz="1200" dirty="0"/>
          </a:p>
          <a:p>
            <a:pPr marL="342900"/>
            <a:r>
              <a:rPr lang="en-IN" sz="2000" b="1" dirty="0"/>
              <a:t>Eliminating Redundant fields </a:t>
            </a:r>
            <a:r>
              <a:rPr lang="en-IN" sz="2000" dirty="0"/>
              <a:t>in the data – Fields such as </a:t>
            </a:r>
            <a:r>
              <a:rPr lang="en-IN" sz="2000" b="1" dirty="0"/>
              <a:t>Random</a:t>
            </a:r>
            <a:r>
              <a:rPr lang="en-IN" sz="2000" dirty="0"/>
              <a:t> and </a:t>
            </a:r>
            <a:r>
              <a:rPr lang="en-IN" sz="2000" b="1" dirty="0"/>
              <a:t>Parameters</a:t>
            </a:r>
            <a:r>
              <a:rPr lang="en-IN" sz="2000" dirty="0"/>
              <a:t> are removed once they are processed to reduce redundancy in the data.</a:t>
            </a:r>
          </a:p>
          <a:p>
            <a:pPr marL="342900"/>
            <a:r>
              <a:rPr lang="en-IN" sz="2000" b="1" dirty="0"/>
              <a:t>Handling Outliers</a:t>
            </a:r>
            <a:r>
              <a:rPr lang="en-IN" sz="2000" dirty="0"/>
              <a:t> – Owing to a small number of datapoints (108), outliers were not handled.</a:t>
            </a:r>
          </a:p>
          <a:p>
            <a:pPr marL="342900"/>
            <a:endParaRPr sz="2000" dirty="0"/>
          </a:p>
        </p:txBody>
      </p:sp>
      <p:sp>
        <p:nvSpPr>
          <p:cNvPr id="208" name="Google Shape;208;p26">
            <a:extLst>
              <a:ext uri="{FF2B5EF4-FFF2-40B4-BE49-F238E27FC236}">
                <a16:creationId xmlns:a16="http://schemas.microsoft.com/office/drawing/2014/main" id="{7CC889C1-1DBC-1BC9-D79C-30651AABC301}"/>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extLst>
      <p:ext uri="{BB962C8B-B14F-4D97-AF65-F5344CB8AC3E}">
        <p14:creationId xmlns:p14="http://schemas.microsoft.com/office/powerpoint/2010/main" val="349156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36DDD197-2AE4-C3C5-0F84-F0C32AF61CCD}"/>
            </a:ext>
          </a:extLst>
        </p:cNvPr>
        <p:cNvGrpSpPr/>
        <p:nvPr/>
      </p:nvGrpSpPr>
      <p:grpSpPr>
        <a:xfrm>
          <a:off x="0" y="0"/>
          <a:ext cx="0" cy="0"/>
          <a:chOff x="0" y="0"/>
          <a:chExt cx="0" cy="0"/>
        </a:xfrm>
      </p:grpSpPr>
      <p:sp>
        <p:nvSpPr>
          <p:cNvPr id="205" name="Google Shape;205;p26">
            <a:extLst>
              <a:ext uri="{FF2B5EF4-FFF2-40B4-BE49-F238E27FC236}">
                <a16:creationId xmlns:a16="http://schemas.microsoft.com/office/drawing/2014/main" id="{754219AA-7AEA-0827-221C-E5D7BC0B8FE1}"/>
              </a:ext>
            </a:extLst>
          </p:cNvPr>
          <p:cNvSpPr txBox="1">
            <a:spLocks noGrp="1"/>
          </p:cNvSpPr>
          <p:nvPr>
            <p:ph type="title"/>
          </p:nvPr>
        </p:nvSpPr>
        <p:spPr>
          <a:xfrm>
            <a:off x="0" y="365125"/>
            <a:ext cx="12192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06" name="Google Shape;206;p26">
            <a:extLst>
              <a:ext uri="{FF2B5EF4-FFF2-40B4-BE49-F238E27FC236}">
                <a16:creationId xmlns:a16="http://schemas.microsoft.com/office/drawing/2014/main" id="{2068E6FD-A9A0-4BA8-686E-BE7156126664}"/>
              </a:ext>
            </a:extLst>
          </p:cNvPr>
          <p:cNvSpPr txBox="1">
            <a:spLocks noGrp="1"/>
          </p:cNvSpPr>
          <p:nvPr>
            <p:ph type="body" idx="1"/>
          </p:nvPr>
        </p:nvSpPr>
        <p:spPr>
          <a:xfrm>
            <a:off x="451207" y="2587825"/>
            <a:ext cx="3887912" cy="2537969"/>
          </a:xfrm>
          <a:prstGeom prst="rect">
            <a:avLst/>
          </a:prstGeom>
        </p:spPr>
        <p:txBody>
          <a:bodyPr spcFirstLastPara="1" wrap="square" lIns="91425" tIns="45700" rIns="91425" bIns="45700" anchor="t" anchorCtr="0">
            <a:noAutofit/>
          </a:bodyPr>
          <a:lstStyle/>
          <a:p>
            <a:pPr marL="342900"/>
            <a:r>
              <a:rPr lang="en-IN" sz="2000" dirty="0"/>
              <a:t>Data was </a:t>
            </a:r>
            <a:r>
              <a:rPr lang="en-IN" sz="2000" b="1" dirty="0"/>
              <a:t>Standardized</a:t>
            </a:r>
            <a:r>
              <a:rPr lang="en-IN" sz="2000" dirty="0"/>
              <a:t> to remove any form of bias during the training of Algorithms.</a:t>
            </a:r>
          </a:p>
          <a:p>
            <a:pPr marL="342900"/>
            <a:r>
              <a:rPr lang="en-IN" sz="2000" dirty="0"/>
              <a:t>The following graph shows the </a:t>
            </a:r>
            <a:r>
              <a:rPr lang="en-IN" sz="2000" dirty="0" err="1"/>
              <a:t>pairplot</a:t>
            </a:r>
            <a:r>
              <a:rPr lang="en-IN" sz="2000" dirty="0"/>
              <a:t> before standardizing the data.</a:t>
            </a:r>
          </a:p>
          <a:p>
            <a:pPr marL="342900"/>
            <a:endParaRPr sz="2000" dirty="0"/>
          </a:p>
        </p:txBody>
      </p:sp>
      <p:sp>
        <p:nvSpPr>
          <p:cNvPr id="208" name="Google Shape;208;p26">
            <a:extLst>
              <a:ext uri="{FF2B5EF4-FFF2-40B4-BE49-F238E27FC236}">
                <a16:creationId xmlns:a16="http://schemas.microsoft.com/office/drawing/2014/main" id="{0D71B52E-FC1A-3DC7-6D2F-9E5AFC0B2881}"/>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5" name="Picture 4">
            <a:extLst>
              <a:ext uri="{FF2B5EF4-FFF2-40B4-BE49-F238E27FC236}">
                <a16:creationId xmlns:a16="http://schemas.microsoft.com/office/drawing/2014/main" id="{33E76B71-AF10-1400-5E34-5CE9C1532FD4}"/>
              </a:ext>
            </a:extLst>
          </p:cNvPr>
          <p:cNvPicPr>
            <a:picLocks noChangeAspect="1"/>
          </p:cNvPicPr>
          <p:nvPr/>
        </p:nvPicPr>
        <p:blipFill>
          <a:blip r:embed="rId3"/>
          <a:stretch>
            <a:fillRect/>
          </a:stretch>
        </p:blipFill>
        <p:spPr>
          <a:xfrm>
            <a:off x="4633645" y="1375601"/>
            <a:ext cx="7263829" cy="4962418"/>
          </a:xfrm>
          <a:prstGeom prst="rect">
            <a:avLst/>
          </a:prstGeom>
        </p:spPr>
      </p:pic>
    </p:spTree>
    <p:extLst>
      <p:ext uri="{BB962C8B-B14F-4D97-AF65-F5344CB8AC3E}">
        <p14:creationId xmlns:p14="http://schemas.microsoft.com/office/powerpoint/2010/main" val="422156580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815</TotalTime>
  <Words>2215</Words>
  <Application>Microsoft Office PowerPoint</Application>
  <PresentationFormat>Widescreen</PresentationFormat>
  <Paragraphs>224</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Open Sans</vt:lpstr>
      <vt:lpstr>Lato</vt:lpstr>
      <vt:lpstr>Calibri</vt:lpstr>
      <vt:lpstr>Open Sans</vt:lpstr>
      <vt:lpstr>Office Theme</vt:lpstr>
      <vt:lpstr>CS209:Artificial Intelligence</vt:lpstr>
      <vt:lpstr>Outline</vt:lpstr>
      <vt:lpstr>Introduction</vt:lpstr>
      <vt:lpstr>Introduction</vt:lpstr>
      <vt:lpstr>Introduction</vt:lpstr>
      <vt:lpstr>Methodology</vt:lpstr>
      <vt:lpstr>Data Preprocessing and Feature Engineering</vt:lpstr>
      <vt:lpstr>Data Preprocessing and Feature Engineering</vt:lpstr>
      <vt:lpstr>Data Preprocessing and Feature Engineering</vt:lpstr>
      <vt:lpstr>Data Preprocessing and Feature Engineering</vt:lpstr>
      <vt:lpstr>Data Preprocessing and Feature Engineering</vt:lpstr>
      <vt:lpstr>Data Preprocessing and Feature Engineering</vt:lpstr>
      <vt:lpstr>Data Preprocessing and Feature Engineering</vt:lpstr>
      <vt:lpstr>Data Preprocessing and Feature Engineering</vt:lpstr>
      <vt:lpstr>Clustering </vt:lpstr>
      <vt:lpstr>Clustering : Phase -1 </vt:lpstr>
      <vt:lpstr>Clustering : Phase -2</vt:lpstr>
      <vt:lpstr>Clustering : Phase -3</vt:lpstr>
      <vt:lpstr>Clustering – Phase 4</vt:lpstr>
      <vt:lpstr>Clustering - Evaluation</vt:lpstr>
      <vt:lpstr>Clustering - Evaluation</vt:lpstr>
      <vt:lpstr>Clustering : Phase -4 - Evaluation</vt:lpstr>
      <vt:lpstr>Clustering – Results</vt:lpstr>
      <vt:lpstr>Classification </vt:lpstr>
      <vt:lpstr>Classification – Random Forest</vt:lpstr>
      <vt:lpstr>Classification – Random Forest</vt:lpstr>
      <vt:lpstr>Classification – SVM</vt:lpstr>
      <vt:lpstr>Classification – Neural Networks</vt:lpstr>
      <vt:lpstr>Classification – XGBoost</vt:lpstr>
      <vt:lpstr>Classification – XGBoost</vt:lpstr>
      <vt:lpstr>Classification – Results</vt:lpstr>
      <vt:lpstr>Classification – Results</vt:lpstr>
      <vt:lpstr>Classification – Results</vt:lpstr>
      <vt:lpstr>Analysis of optimal parameters</vt:lpstr>
      <vt:lpstr>Analysis of optimal parameters</vt:lpstr>
      <vt:lpstr>Analysis of optimal parameters</vt:lpstr>
      <vt:lpstr>Analysis of optimal parameters</vt:lpstr>
      <vt:lpstr>Analysis of optimal parameters</vt:lpstr>
      <vt:lpstr>Conclusion</vt:lpstr>
      <vt:lpstr>Conclusion</vt:lpstr>
      <vt:lpstr>Conclusion</vt:lpstr>
      <vt:lpstr>Future Scope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Utkarsh Raj</cp:lastModifiedBy>
  <cp:revision>14</cp:revision>
  <dcterms:modified xsi:type="dcterms:W3CDTF">2025-04-17T17:45:41Z</dcterms:modified>
</cp:coreProperties>
</file>